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Fira Sans Extra Condensed Medium"/>
      <p:regular r:id="rId53"/>
      <p:bold r:id="rId54"/>
      <p:italic r:id="rId55"/>
      <p:boldItalic r:id="rId56"/>
    </p:embeddedFont>
    <p:embeddedFont>
      <p:font typeface="Roboto Condensed"/>
      <p:regular r:id="rId57"/>
      <p:bold r:id="rId58"/>
      <p:italic r:id="rId59"/>
      <p:boldItalic r:id="rId60"/>
    </p:embeddedFont>
    <p:embeddedFont>
      <p:font typeface="Squada One"/>
      <p:regular r:id="rId61"/>
    </p:embeddedFont>
    <p:embeddedFont>
      <p:font typeface="Roboto Condensed Light"/>
      <p:regular r:id="rId62"/>
      <p:bold r:id="rId63"/>
      <p:italic r:id="rId64"/>
      <p:boldItalic r:id="rId65"/>
    </p:embeddedFont>
    <p:embeddedFont>
      <p:font typeface="Exo 2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8C9E1CA-DF02-4DC3-8ADC-DB0ABF9A6700}">
  <a:tblStyle styleId="{D8C9E1CA-DF02-4DC3-8ADC-DB0ABF9A67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Light-regular.fntdata"/><Relationship Id="rId61" Type="http://schemas.openxmlformats.org/officeDocument/2006/relationships/font" Target="fonts/SquadaOne-regular.fntdata"/><Relationship Id="rId20" Type="http://schemas.openxmlformats.org/officeDocument/2006/relationships/slide" Target="slides/slide15.xml"/><Relationship Id="rId64" Type="http://schemas.openxmlformats.org/officeDocument/2006/relationships/font" Target="fonts/RobotoCondensedLight-italic.fntdata"/><Relationship Id="rId63" Type="http://schemas.openxmlformats.org/officeDocument/2006/relationships/font" Target="fonts/RobotoCondensedLight-bold.fntdata"/><Relationship Id="rId22" Type="http://schemas.openxmlformats.org/officeDocument/2006/relationships/slide" Target="slides/slide17.xml"/><Relationship Id="rId66" Type="http://schemas.openxmlformats.org/officeDocument/2006/relationships/font" Target="fonts/Exo2-regular.fntdata"/><Relationship Id="rId21" Type="http://schemas.openxmlformats.org/officeDocument/2006/relationships/slide" Target="slides/slide16.xml"/><Relationship Id="rId65" Type="http://schemas.openxmlformats.org/officeDocument/2006/relationships/font" Target="fonts/RobotoCondensedLight-boldItalic.fntdata"/><Relationship Id="rId24" Type="http://schemas.openxmlformats.org/officeDocument/2006/relationships/slide" Target="slides/slide19.xml"/><Relationship Id="rId68" Type="http://schemas.openxmlformats.org/officeDocument/2006/relationships/font" Target="fonts/Exo2-italic.fntdata"/><Relationship Id="rId23" Type="http://schemas.openxmlformats.org/officeDocument/2006/relationships/slide" Target="slides/slide18.xml"/><Relationship Id="rId67" Type="http://schemas.openxmlformats.org/officeDocument/2006/relationships/font" Target="fonts/Exo2-bold.fntdata"/><Relationship Id="rId60" Type="http://schemas.openxmlformats.org/officeDocument/2006/relationships/font" Target="fonts/RobotoCondense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Exo2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FiraSansExtraCondensedMedium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regular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Condensed-italic.fntdata"/><Relationship Id="rId14" Type="http://schemas.openxmlformats.org/officeDocument/2006/relationships/slide" Target="slides/slide9.xml"/><Relationship Id="rId58" Type="http://schemas.openxmlformats.org/officeDocument/2006/relationships/font" Target="fonts/RobotoCondens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b953742f4_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b953742f4_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b953742f4_9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b953742f4_9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b953742f4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b953742f4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b953742f4_9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b953742f4_9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953742f4_9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953742f4_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b953742f4_9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b953742f4_9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b953742f4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b953742f4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b953742f4_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b953742f4_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b953742f4_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b953742f4_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b953742f4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b953742f4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b953742f4_9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b953742f4_9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Ça c’est l’architecture, c’est la partie 3 du rapport avec les graphes et tout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58c663c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58c663c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58c663c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58c663c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8d2d41a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8d2d41a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8d2d41a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8d2d41a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b953742f4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b953742f4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b8d2d41a5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b8d2d41a5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b8d2d41a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b8d2d41a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59679f9bf_3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59679f9bf_3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cette partie correspond aux 2 premières parties du rapport environ, il faut parler des besoins et des buts du projet (et d’autres trucs que tu penses qui sont legit)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9679f9bf_3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59679f9bf_3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59679f9bf_3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59679f9bf_3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b8d2d41a5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b8d2d41a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b8d2d41a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b8d2d41a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b8d2d41a5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b8d2d41a5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pipeline et tout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b953742f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6b953742f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membres se spécialise dans différents sous-systèmes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faut tout plugger ensemble à la fin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important de pouvoir bien coopérer et d’être au courant de toutes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juste un projet étudiant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on veut quand même créer une application de qualité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Donc on tente de développer comme on le ferait en industrie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partie la plus difficile va être la validation de tout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ne veut pas passer des heures à setup toutes la marde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veut tester rapidement l’application mobile/bureau jusqu’au cartes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veut rester simple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juste un projet étudiant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crée une architecture simple, mais assez flexible pour le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 bonne partie du cours provient des fonctionnalités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conséquent, il faut pouvoir les tester facilement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visuel de l’application est la première chose qu’un client va voir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client n’est pas nécessairement quelque de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Même si c’est tout croche en arrière, une application attrayante donne des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b953742f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b953742f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Redmine à lui seul ne peut pas combler tous ses buts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est arrivé à utiliser Gitlab après une bonne discussion au début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 est un alternative open source à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N’importe qui peut créer sa propre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offre des répertoires git, des merges requests et de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raison de son utilisation est qu’on voulait définitivement un pipeline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avait déjà des membres avec considérablement de l’expérience dans Gitlab CI/CD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voulait un pipeline facile à déployer et à modifier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 c’est demandant à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Actions est encore trop nouveau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5867b0b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5867b0b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chaque merge request, le pipeline devait pouvoir build/test/lint sans erreur.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Ça nous permet d’assurer un certain qualité dans l’application.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aspect important est de pouvoir build/tester/déployer l’application pour la carte.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Compiler sur les cartes c’est slow à l’os.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Donc, on cross-build les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À chaque version master du projet, un package Archlinux est créer.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est facile de mettre à jour le programme sur les cartes avec le package manager.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b953742f4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b953742f4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va vous show quelques stats intéressantes que Gitlab peut nous chié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Majorité des commits mardi et jeudi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Ça laisse croire qu’on travaillait principalement durant les périodes de labo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un fait intéressant est la quantité importante de commit à 3h du matin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C’est surement dû à la remise 2 où on a pull un gros one nighter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troisième graphique montre la répartition des langages dans le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b953742f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b953742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b953742f4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b953742f4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sauce</a:t>
            </a:r>
            <a:endParaRPr b="1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b953742f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b953742f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b953742f4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b953742f4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b953742f4_5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6b953742f4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b953742f4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6b953742f4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6b953742f4_5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6b953742f4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953742f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953742f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b953742f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b953742f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b953742f4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b953742f4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b953742f4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b953742f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Redmine lol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7" name="Google Shape;87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" name="Google Shape;31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2" name="Google Shape;32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1" name="Google Shape;71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Relationship Id="rId5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37.jpg"/><Relationship Id="rId5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36.jpg"/><Relationship Id="rId5" Type="http://schemas.openxmlformats.org/officeDocument/2006/relationships/image" Target="../media/image3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jpg"/><Relationship Id="rId4" Type="http://schemas.openxmlformats.org/officeDocument/2006/relationships/image" Target="../media/image43.jpg"/><Relationship Id="rId5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3670681" y="3571897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L’ÉQUIPE 01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Bernard Meunier, Francis Granger, Charles Marois, Gabriel Guilbert et Rose Hirigoyen</a:t>
            </a:r>
            <a:endParaRPr sz="2000"/>
          </a:p>
        </p:txBody>
      </p:sp>
      <p:sp>
        <p:nvSpPr>
          <p:cNvPr id="158" name="Google Shape;158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PRÉSENTATION FINALE DE PROJET 3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59" name="Google Shape;159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ctrTitle"/>
          </p:nvPr>
        </p:nvSpPr>
        <p:spPr>
          <a:xfrm>
            <a:off x="780700" y="209050"/>
            <a:ext cx="7635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estimations initiales</a:t>
            </a:r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5843850" y="708750"/>
            <a:ext cx="31332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Descriptions des tâches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Développeurs-analystes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Développement logiciel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logicielle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Qualité de code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Questions au chargé et aux autres membres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Chargé de projet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Tâches similaires aux développeurs-analystes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Rappeler l’équipe à l’ordre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Prioriser les échéanciers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S’assurer d’une bonne communication à l’intérieur de</a:t>
            </a:r>
            <a:b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l’équipe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335" name="Google Shape;335;p35"/>
          <p:cNvGraphicFramePr/>
          <p:nvPr/>
        </p:nvGraphicFramePr>
        <p:xfrm>
          <a:off x="183125" y="109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{D8C9E1CA-DF02-4DC3-8ADC-DB0ABF9A6700}</a:tableStyleId>
              </a:tblPr>
              <a:tblGrid>
                <a:gridCol w="2728600"/>
                <a:gridCol w="2728600"/>
              </a:tblGrid>
              <a:tr h="3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Cartes SD de 32Go pour mineurs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5cartes * 50$/carte = 250$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50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Salaire des développeurs-analystes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4dev. * 130$/h/dev * 9sem. * 8h/sem. = 37 440$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3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Salaire du chargé de projet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145$/h/dev * 9sem. * 8h/sem. = 10 440$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Total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48 130$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6" name="Google Shape;336;p35"/>
          <p:cNvSpPr txBox="1"/>
          <p:nvPr/>
        </p:nvSpPr>
        <p:spPr>
          <a:xfrm>
            <a:off x="837075" y="32347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2.1 : Estimations initiales des coûts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</a:t>
            </a:r>
            <a:r>
              <a:rPr lang="en"/>
              <a:t>- 10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3673925" y="947650"/>
            <a:ext cx="47076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Francis Granger -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SCRUM MASTER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quatre stages à son actif, dont trois sur la côte Ouest.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aussi fait partie de l’accélérateur du Garage où il était le leader de son équipe.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une bonne expérience en serveurs REST ainsi qu’en C++.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248350" y="390057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2.2 : Photo de Francis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b="8743" l="7664" r="18855" t="27059"/>
          <a:stretch/>
        </p:blipFill>
        <p:spPr>
          <a:xfrm>
            <a:off x="1010350" y="947652"/>
            <a:ext cx="2426100" cy="2826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321450" y="1223175"/>
            <a:ext cx="47076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Bernard Meunier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HABILETÉS PERSONNELLES ET RELATIONNELLES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complété deux stages dans le domaine bancaire dans des compagnies de différentes tailles.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Ses expériences sont principalement dans la création et manipulation de base de données.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Expérience avec python et C#.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4771825" y="419585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2.3 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Photo de Bernard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20486" l="28396" r="21705" t="1999"/>
          <a:stretch/>
        </p:blipFill>
        <p:spPr>
          <a:xfrm>
            <a:off x="5464825" y="962250"/>
            <a:ext cx="2763300" cy="3219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3673925" y="947650"/>
            <a:ext cx="47076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Rose Hirigoyen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UI/UX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Elle à quatre stages à son actif, trois stages complétés chez Microsoft.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de ceux-ci était dans l’accélérateur de projet, le Garage.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note beaucoup d’expérience avec le C++ et la sécurité informatique.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248350" y="390057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2.4 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Photo de Rose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 rotWithShape="1">
          <a:blip r:embed="rId3">
            <a:alphaModFix/>
          </a:blip>
          <a:srcRect b="13284" l="0" r="15945" t="13277"/>
          <a:stretch/>
        </p:blipFill>
        <p:spPr>
          <a:xfrm>
            <a:off x="940200" y="862113"/>
            <a:ext cx="2551800" cy="29727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370" name="Google Shape;370;p39"/>
          <p:cNvSpPr txBox="1"/>
          <p:nvPr/>
        </p:nvSpPr>
        <p:spPr>
          <a:xfrm>
            <a:off x="321450" y="1223175"/>
            <a:ext cx="47076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Gabriel Guilbert 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CI/CD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déjà été impliqué dans Poly Orbite et PolyHx. Il est maintenant très impliqué dans la formule Poly eRacing.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une excellente connaissance des systèmes embarqués en plus d’avoir de bonnes bases en C.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est aussi sous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 Linux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sur son PC personnel.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771825" y="419585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2.5 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Photo de Gabriel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13402" l="7769" r="7778" t="13402"/>
          <a:stretch/>
        </p:blipFill>
        <p:spPr>
          <a:xfrm>
            <a:off x="5384550" y="878775"/>
            <a:ext cx="2756700" cy="3211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Ressources humaines</a:t>
            </a:r>
            <a:endParaRPr/>
          </a:p>
        </p:txBody>
      </p:sp>
      <p:sp>
        <p:nvSpPr>
          <p:cNvPr id="379" name="Google Shape;379;p40"/>
          <p:cNvSpPr txBox="1"/>
          <p:nvPr/>
        </p:nvSpPr>
        <p:spPr>
          <a:xfrm>
            <a:off x="3673925" y="947650"/>
            <a:ext cx="47076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Charles Marois 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QUALITÉ DU CODE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à trois stages à son actif dont un en France où il a travaillé sur une application mobile.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travaillé sur un serveur GraphQL/Elixir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 a travaillé sur un système embarqué pour véhicule.</a:t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248350" y="390057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2.6 :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Photo de Charles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1" name="Google Shape;381;p40"/>
          <p:cNvPicPr preferRelativeResize="0"/>
          <p:nvPr/>
        </p:nvPicPr>
        <p:blipFill rotWithShape="1">
          <a:blip r:embed="rId3">
            <a:alphaModFix/>
          </a:blip>
          <a:srcRect b="6316" l="0" r="0" t="6316"/>
          <a:stretch/>
        </p:blipFill>
        <p:spPr>
          <a:xfrm>
            <a:off x="906950" y="1013963"/>
            <a:ext cx="2421000" cy="2820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382" name="Google Shape;382;p40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des tâches</a:t>
            </a:r>
            <a:endParaRPr/>
          </a:p>
        </p:txBody>
      </p:sp>
      <p:sp>
        <p:nvSpPr>
          <p:cNvPr id="388" name="Google Shape;388;p41"/>
          <p:cNvSpPr txBox="1"/>
          <p:nvPr/>
        </p:nvSpPr>
        <p:spPr>
          <a:xfrm>
            <a:off x="1205100" y="1127350"/>
            <a:ext cx="1954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Bernard Meunier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89" name="Google Shape;389;p41"/>
          <p:cNvSpPr txBox="1"/>
          <p:nvPr/>
        </p:nvSpPr>
        <p:spPr>
          <a:xfrm>
            <a:off x="1205100" y="1766175"/>
            <a:ext cx="1954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Charles Marois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0" name="Google Shape;390;p41"/>
          <p:cNvSpPr txBox="1"/>
          <p:nvPr/>
        </p:nvSpPr>
        <p:spPr>
          <a:xfrm>
            <a:off x="1205100" y="2392050"/>
            <a:ext cx="1954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Rose Hirigoyen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1128900" y="3231400"/>
            <a:ext cx="1954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Francis Granger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1128900" y="3959275"/>
            <a:ext cx="19542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Gabriel Pollo-Guilbert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5420625" y="1383375"/>
            <a:ext cx="3264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Android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PC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Communication serveur-client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Gestion des logs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5420625" y="3186250"/>
            <a:ext cx="34401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Mineurs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Communication serveur-mineurs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Gestion des bases de données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5228050" y="1400213"/>
            <a:ext cx="282000" cy="1188300"/>
          </a:xfrm>
          <a:prstGeom prst="leftBrace">
            <a:avLst>
              <a:gd fmla="val 51640" name="adj1"/>
              <a:gd fmla="val 5045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41"/>
          <p:cNvCxnSpPr/>
          <p:nvPr/>
        </p:nvCxnSpPr>
        <p:spPr>
          <a:xfrm rot="10800000">
            <a:off x="2957402" y="1338675"/>
            <a:ext cx="2055000" cy="5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1"/>
          <p:cNvCxnSpPr/>
          <p:nvPr/>
        </p:nvCxnSpPr>
        <p:spPr>
          <a:xfrm flipH="1">
            <a:off x="2957305" y="1958750"/>
            <a:ext cx="20466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1"/>
          <p:cNvCxnSpPr/>
          <p:nvPr/>
        </p:nvCxnSpPr>
        <p:spPr>
          <a:xfrm flipH="1">
            <a:off x="2940350" y="1982250"/>
            <a:ext cx="20763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1"/>
          <p:cNvCxnSpPr/>
          <p:nvPr/>
        </p:nvCxnSpPr>
        <p:spPr>
          <a:xfrm rot="10800000">
            <a:off x="2940450" y="3431200"/>
            <a:ext cx="223020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1"/>
          <p:cNvCxnSpPr/>
          <p:nvPr/>
        </p:nvCxnSpPr>
        <p:spPr>
          <a:xfrm flipH="1">
            <a:off x="2963258" y="3820950"/>
            <a:ext cx="2189100" cy="3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1"/>
          <p:cNvSpPr/>
          <p:nvPr/>
        </p:nvSpPr>
        <p:spPr>
          <a:xfrm>
            <a:off x="5228050" y="3186238"/>
            <a:ext cx="282000" cy="1188300"/>
          </a:xfrm>
          <a:prstGeom prst="leftBrace">
            <a:avLst>
              <a:gd fmla="val 51640" name="adj1"/>
              <a:gd fmla="val 5045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1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Déroulement d’une semaine</a:t>
            </a: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307050" y="947650"/>
            <a:ext cx="80742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Chaque semaine est séparée en Sprint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 but est d’avoir de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petites tâches simples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réalisables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pour une semaine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Chaque membre de l’équipe est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assigné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à une tâche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 doit ajouter nos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heures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le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pourcentage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 la tâche réalisée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2441225" y="43713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2.7 : Gant pour une semaine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50" y="2571088"/>
            <a:ext cx="8782050" cy="1800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Déroulement d’une remise</a:t>
            </a:r>
            <a:endParaRPr/>
          </a:p>
        </p:txBody>
      </p:sp>
      <p:sp>
        <p:nvSpPr>
          <p:cNvPr id="417" name="Google Shape;417;p43"/>
          <p:cNvSpPr txBox="1"/>
          <p:nvPr/>
        </p:nvSpPr>
        <p:spPr>
          <a:xfrm>
            <a:off x="307050" y="947650"/>
            <a:ext cx="807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Chaque remise est séparée en Sprint d’une semaine</a:t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2497350" y="461987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2.8 : Gant pour une remise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19" name="Google Shape;4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225" y="1400825"/>
            <a:ext cx="6877550" cy="3150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0" name="Google Shape;420;p43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ctrTitle"/>
          </p:nvPr>
        </p:nvSpPr>
        <p:spPr>
          <a:xfrm>
            <a:off x="780700" y="209050"/>
            <a:ext cx="7635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 avec les estimations initiales</a:t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5843850" y="708750"/>
            <a:ext cx="32613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Raisons des économies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Bonne gestion d’équipe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chargé de projet à jour sur les tâches de tout le monde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 l’excellente communication entre les membres, par Messenger surtout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Programmation en paires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 bonnes bases en informatiques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Un but commun bien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établi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dès le début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837075" y="32347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2.9 : 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Coûts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réels du projet</a:t>
            </a:r>
            <a:endParaRPr sz="1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428" name="Google Shape;428;p44"/>
          <p:cNvGraphicFramePr/>
          <p:nvPr/>
        </p:nvGraphicFramePr>
        <p:xfrm>
          <a:off x="183125" y="82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{D8C9E1CA-DF02-4DC3-8ADC-DB0ABF9A6700}</a:tableStyleId>
              </a:tblPr>
              <a:tblGrid>
                <a:gridCol w="2728600"/>
                <a:gridCol w="2728600"/>
              </a:tblGrid>
              <a:tr h="3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Cartes SD de 32Go pour mineurs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5cartes * 50$/carte = 250$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50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Salaire des développeurs-analystes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240h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*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$/h = 31 200$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3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Salaire du chargé de projet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60h *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145$/h = 8 700$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Total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40 150$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Economie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7 980$</a:t>
                      </a:r>
                      <a:endParaRPr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9" name="Google Shape;429;p44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sp>
        <p:nvSpPr>
          <p:cNvPr id="166" name="Google Shape;166;p2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D’ENSEMBLE</a:t>
            </a:r>
            <a:endParaRPr/>
          </a:p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307601" y="656475"/>
            <a:ext cx="2057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Besoins, buts</a:t>
            </a:r>
            <a:r>
              <a:rPr lang="en" sz="1200"/>
              <a:t>, livrables, séparation des tâches</a:t>
            </a:r>
            <a:endParaRPr sz="1200"/>
          </a:p>
        </p:txBody>
      </p:sp>
      <p:sp>
        <p:nvSpPr>
          <p:cNvPr id="168" name="Google Shape;168;p27"/>
          <p:cNvSpPr txBox="1"/>
          <p:nvPr>
            <p:ph idx="13" type="subTitle"/>
          </p:nvPr>
        </p:nvSpPr>
        <p:spPr>
          <a:xfrm>
            <a:off x="307651" y="1622675"/>
            <a:ext cx="2057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Coûts et calendrier, gestion d’équipe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9" name="Google Shape;169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" name="Google Shape;171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2" name="Google Shape;172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7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27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6" name="Google Shape;176;p27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7" name="Google Shape;177;p27"/>
          <p:cNvSpPr txBox="1"/>
          <p:nvPr>
            <p:ph idx="14" type="ctrTitle"/>
          </p:nvPr>
        </p:nvSpPr>
        <p:spPr>
          <a:xfrm>
            <a:off x="-7799" y="2141325"/>
            <a:ext cx="2372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8" name="Google Shape;178;p27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SUIVI ET CONTRÔLE</a:t>
            </a:r>
            <a:endParaRPr/>
          </a:p>
        </p:txBody>
      </p:sp>
      <p:sp>
        <p:nvSpPr>
          <p:cNvPr id="179" name="Google Shape;179;p27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Gestion de</a:t>
            </a:r>
            <a:r>
              <a:rPr lang="en" sz="1200"/>
              <a:t> </a:t>
            </a:r>
            <a:r>
              <a:rPr lang="en" sz="1200"/>
              <a:t>la qualité, gestion de risques</a:t>
            </a:r>
            <a:endParaRPr sz="1200"/>
          </a:p>
        </p:txBody>
      </p:sp>
      <p:sp>
        <p:nvSpPr>
          <p:cNvPr id="180" name="Google Shape;180;p27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EXPÉRIENCE</a:t>
            </a:r>
            <a:endParaRPr/>
          </a:p>
        </p:txBody>
      </p:sp>
      <p:sp>
        <p:nvSpPr>
          <p:cNvPr id="181" name="Google Shape;181;p27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DIfficultés, défis, retour sur le projet</a:t>
            </a:r>
            <a:endParaRPr sz="1200"/>
          </a:p>
        </p:txBody>
      </p:sp>
      <p:sp>
        <p:nvSpPr>
          <p:cNvPr id="182" name="Google Shape;182;p27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83" name="Google Shape;183;p27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Période de questions</a:t>
            </a:r>
            <a:endParaRPr sz="1200"/>
          </a:p>
        </p:txBody>
      </p:sp>
      <p:sp>
        <p:nvSpPr>
          <p:cNvPr id="184" name="Google Shape;184;p2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Architecture de la solution développée</a:t>
            </a:r>
            <a:endParaRPr sz="1200"/>
          </a:p>
        </p:txBody>
      </p:sp>
      <p:sp>
        <p:nvSpPr>
          <p:cNvPr id="185" name="Google Shape;185;p27"/>
          <p:cNvSpPr txBox="1"/>
          <p:nvPr>
            <p:ph idx="14" type="ctrTitle"/>
          </p:nvPr>
        </p:nvSpPr>
        <p:spPr>
          <a:xfrm>
            <a:off x="-2449" y="1152675"/>
            <a:ext cx="2372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ctrTitle"/>
          </p:nvPr>
        </p:nvSpPr>
        <p:spPr>
          <a:xfrm>
            <a:off x="780700" y="209050"/>
            <a:ext cx="76350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bons et les mauvais coups</a:t>
            </a:r>
            <a:endParaRPr/>
          </a:p>
        </p:txBody>
      </p:sp>
      <p:sp>
        <p:nvSpPr>
          <p:cNvPr id="435" name="Google Shape;435;p45"/>
          <p:cNvSpPr txBox="1"/>
          <p:nvPr/>
        </p:nvSpPr>
        <p:spPr>
          <a:xfrm>
            <a:off x="4741675" y="893875"/>
            <a:ext cx="42240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😭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Beaucoup de travail de dernière minute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Laisser des traces dans nos tâches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Plus de détails dans la description des tâches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6" name="Google Shape;436;p45"/>
          <p:cNvSpPr txBox="1"/>
          <p:nvPr/>
        </p:nvSpPr>
        <p:spPr>
          <a:xfrm>
            <a:off x="313125" y="893875"/>
            <a:ext cx="42240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😊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Bonne communication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Bonne revue de code des autres membres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Intérêt de comprendre ce qui est fait par les autres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7" name="Google Shape;437;p45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 Granger - 20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43" name="Google Shape;443;p4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44" name="Google Shape;444;p4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6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CHARLES </a:t>
            </a:r>
            <a:r>
              <a:rPr lang="en" sz="2000"/>
              <a:t>MAROIS</a:t>
            </a:r>
            <a:endParaRPr sz="2000"/>
          </a:p>
        </p:txBody>
      </p:sp>
      <p:sp>
        <p:nvSpPr>
          <p:cNvPr id="446" name="Google Shape;44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Android</a:t>
            </a:r>
            <a:endParaRPr/>
          </a:p>
        </p:txBody>
      </p:sp>
      <p:pic>
        <p:nvPicPr>
          <p:cNvPr id="452" name="Google Shape;4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950" y="821825"/>
            <a:ext cx="5813449" cy="39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/>
          <p:nvPr/>
        </p:nvSpPr>
        <p:spPr>
          <a:xfrm>
            <a:off x="216150" y="821825"/>
            <a:ext cx="30543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Modèle-Vue-Contrôleur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Vue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Transmet les événements aux contrôleurs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Contrôleur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Gère les flux de données et requêtes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Modèle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Données de l’application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3580275" y="480035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3.1 : Architecture MVC de l’application Android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3529850" y="947650"/>
            <a:ext cx="1381200" cy="207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56" name="Google Shape;456;p47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</a:t>
            </a:r>
            <a:r>
              <a:rPr lang="en"/>
              <a:t> - 22</a:t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5035450" y="947650"/>
            <a:ext cx="1447800" cy="3864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58" name="Google Shape;458;p47"/>
          <p:cNvSpPr/>
          <p:nvPr/>
        </p:nvSpPr>
        <p:spPr>
          <a:xfrm>
            <a:off x="6348375" y="3960225"/>
            <a:ext cx="1381200" cy="91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Android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230550" y="1033650"/>
            <a:ext cx="23628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Activité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- Menu d’accueil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Types de comptes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AutoNum type="arabicPeriod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consultation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AutoNum type="arabicPeriod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édition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2759350" y="4659300"/>
            <a:ext cx="5078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3.2 : Activité du menu d’accueil pour utilisateur avec consultation et avec édition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466" name="Google Shape;466;p48"/>
          <p:cNvGrpSpPr/>
          <p:nvPr/>
        </p:nvGrpSpPr>
        <p:grpSpPr>
          <a:xfrm>
            <a:off x="2651155" y="1033648"/>
            <a:ext cx="1959398" cy="3477951"/>
            <a:chOff x="6417224" y="2247097"/>
            <a:chExt cx="951950" cy="1740368"/>
          </a:xfrm>
        </p:grpSpPr>
        <p:sp>
          <p:nvSpPr>
            <p:cNvPr id="467" name="Google Shape;467;p48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360" y="1171821"/>
            <a:ext cx="1734232" cy="2980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grpSp>
        <p:nvGrpSpPr>
          <p:cNvPr id="475" name="Google Shape;475;p48"/>
          <p:cNvGrpSpPr/>
          <p:nvPr/>
        </p:nvGrpSpPr>
        <p:grpSpPr>
          <a:xfrm>
            <a:off x="4820605" y="1033648"/>
            <a:ext cx="1959398" cy="3477951"/>
            <a:chOff x="6417224" y="2247097"/>
            <a:chExt cx="951950" cy="1740368"/>
          </a:xfrm>
        </p:grpSpPr>
        <p:sp>
          <p:nvSpPr>
            <p:cNvPr id="476" name="Google Shape;476;p48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75" y="1163025"/>
            <a:ext cx="1734250" cy="2998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48"/>
          <p:cNvGrpSpPr/>
          <p:nvPr/>
        </p:nvGrpSpPr>
        <p:grpSpPr>
          <a:xfrm>
            <a:off x="6990055" y="1033648"/>
            <a:ext cx="1959398" cy="3477951"/>
            <a:chOff x="6417224" y="2247097"/>
            <a:chExt cx="951950" cy="1740368"/>
          </a:xfrm>
        </p:grpSpPr>
        <p:sp>
          <p:nvSpPr>
            <p:cNvPr id="485" name="Google Shape;485;p48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2" name="Google Shape;4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000" y="1163025"/>
            <a:ext cx="1734251" cy="29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8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Android</a:t>
            </a:r>
            <a:endParaRPr/>
          </a:p>
        </p:txBody>
      </p:sp>
      <p:sp>
        <p:nvSpPr>
          <p:cNvPr id="499" name="Google Shape;499;p49"/>
          <p:cNvSpPr txBox="1"/>
          <p:nvPr/>
        </p:nvSpPr>
        <p:spPr>
          <a:xfrm>
            <a:off x="185450" y="1033650"/>
            <a:ext cx="23862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Activité - Panneau latéral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compte consultation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Consultation d’étudiants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noms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matricules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 étudiants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Consultation d’un étudiant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cours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notes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trimestre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pour un étudiant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00" name="Google Shape;500;p49"/>
          <p:cNvSpPr txBox="1"/>
          <p:nvPr/>
        </p:nvSpPr>
        <p:spPr>
          <a:xfrm>
            <a:off x="2700825" y="4597600"/>
            <a:ext cx="211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3.3 : Activité du panneau latéral pour utilisateur avec consultation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501" name="Google Shape;501;p49"/>
          <p:cNvGrpSpPr/>
          <p:nvPr/>
        </p:nvGrpSpPr>
        <p:grpSpPr>
          <a:xfrm>
            <a:off x="2651155" y="1033648"/>
            <a:ext cx="1959398" cy="3477951"/>
            <a:chOff x="6417224" y="2247097"/>
            <a:chExt cx="951950" cy="1740368"/>
          </a:xfrm>
        </p:grpSpPr>
        <p:sp>
          <p:nvSpPr>
            <p:cNvPr id="502" name="Google Shape;502;p49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9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9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9" name="Google Shape;509;p49"/>
          <p:cNvPicPr preferRelativeResize="0"/>
          <p:nvPr/>
        </p:nvPicPr>
        <p:blipFill rotWithShape="1">
          <a:blip r:embed="rId3">
            <a:alphaModFix/>
          </a:blip>
          <a:srcRect b="1653" l="0" r="0" t="1653"/>
          <a:stretch/>
        </p:blipFill>
        <p:spPr>
          <a:xfrm>
            <a:off x="2759360" y="1171821"/>
            <a:ext cx="1734232" cy="2980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grpSp>
        <p:nvGrpSpPr>
          <p:cNvPr id="510" name="Google Shape;510;p49"/>
          <p:cNvGrpSpPr/>
          <p:nvPr/>
        </p:nvGrpSpPr>
        <p:grpSpPr>
          <a:xfrm>
            <a:off x="4820605" y="1033648"/>
            <a:ext cx="1959398" cy="3477951"/>
            <a:chOff x="6417224" y="2247097"/>
            <a:chExt cx="951950" cy="1740368"/>
          </a:xfrm>
        </p:grpSpPr>
        <p:sp>
          <p:nvSpPr>
            <p:cNvPr id="511" name="Google Shape;511;p49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9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9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9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8" name="Google Shape;518;p49"/>
          <p:cNvPicPr preferRelativeResize="0"/>
          <p:nvPr/>
        </p:nvPicPr>
        <p:blipFill rotWithShape="1">
          <a:blip r:embed="rId4">
            <a:alphaModFix/>
          </a:blip>
          <a:srcRect b="1371" l="0" r="0" t="1371"/>
          <a:stretch/>
        </p:blipFill>
        <p:spPr>
          <a:xfrm>
            <a:off x="4933175" y="1163025"/>
            <a:ext cx="1734250" cy="2998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49"/>
          <p:cNvGrpSpPr/>
          <p:nvPr/>
        </p:nvGrpSpPr>
        <p:grpSpPr>
          <a:xfrm>
            <a:off x="6990055" y="1033648"/>
            <a:ext cx="1959398" cy="3477951"/>
            <a:chOff x="6417224" y="2247097"/>
            <a:chExt cx="951950" cy="1740368"/>
          </a:xfrm>
        </p:grpSpPr>
        <p:sp>
          <p:nvSpPr>
            <p:cNvPr id="520" name="Google Shape;520;p49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49"/>
          <p:cNvPicPr preferRelativeResize="0"/>
          <p:nvPr/>
        </p:nvPicPr>
        <p:blipFill rotWithShape="1">
          <a:blip r:embed="rId5">
            <a:alphaModFix/>
          </a:blip>
          <a:srcRect b="1371" l="0" r="0" t="1371"/>
          <a:stretch/>
        </p:blipFill>
        <p:spPr>
          <a:xfrm>
            <a:off x="7107000" y="1163025"/>
            <a:ext cx="1734251" cy="29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9"/>
          <p:cNvSpPr txBox="1"/>
          <p:nvPr/>
        </p:nvSpPr>
        <p:spPr>
          <a:xfrm>
            <a:off x="4933175" y="4597600"/>
            <a:ext cx="211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3.4 : Fragments pour la consultation d’étudiants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29" name="Google Shape;529;p49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Android</a:t>
            </a:r>
            <a:endParaRPr/>
          </a:p>
        </p:txBody>
      </p:sp>
      <p:grpSp>
        <p:nvGrpSpPr>
          <p:cNvPr id="535" name="Google Shape;535;p50"/>
          <p:cNvGrpSpPr/>
          <p:nvPr/>
        </p:nvGrpSpPr>
        <p:grpSpPr>
          <a:xfrm>
            <a:off x="2651155" y="1033648"/>
            <a:ext cx="1959398" cy="3477951"/>
            <a:chOff x="6417224" y="2247097"/>
            <a:chExt cx="951950" cy="1740368"/>
          </a:xfrm>
        </p:grpSpPr>
        <p:sp>
          <p:nvSpPr>
            <p:cNvPr id="536" name="Google Shape;536;p50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3" name="Google Shape;543;p50"/>
          <p:cNvPicPr preferRelativeResize="0"/>
          <p:nvPr/>
        </p:nvPicPr>
        <p:blipFill rotWithShape="1">
          <a:blip r:embed="rId3">
            <a:alphaModFix/>
          </a:blip>
          <a:srcRect b="1653" l="0" r="0" t="1653"/>
          <a:stretch/>
        </p:blipFill>
        <p:spPr>
          <a:xfrm>
            <a:off x="2759360" y="1171821"/>
            <a:ext cx="1734232" cy="2980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grpSp>
        <p:nvGrpSpPr>
          <p:cNvPr id="544" name="Google Shape;544;p50"/>
          <p:cNvGrpSpPr/>
          <p:nvPr/>
        </p:nvGrpSpPr>
        <p:grpSpPr>
          <a:xfrm>
            <a:off x="4820605" y="1033648"/>
            <a:ext cx="1959398" cy="3477951"/>
            <a:chOff x="6417224" y="2247097"/>
            <a:chExt cx="951950" cy="1740368"/>
          </a:xfrm>
        </p:grpSpPr>
        <p:sp>
          <p:nvSpPr>
            <p:cNvPr id="545" name="Google Shape;545;p50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2" name="Google Shape;552;p50"/>
          <p:cNvPicPr preferRelativeResize="0"/>
          <p:nvPr/>
        </p:nvPicPr>
        <p:blipFill rotWithShape="1">
          <a:blip r:embed="rId4">
            <a:alphaModFix/>
          </a:blip>
          <a:srcRect b="1371" l="0" r="0" t="1371"/>
          <a:stretch/>
        </p:blipFill>
        <p:spPr>
          <a:xfrm>
            <a:off x="4933175" y="1163025"/>
            <a:ext cx="1734250" cy="2998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50"/>
          <p:cNvGrpSpPr/>
          <p:nvPr/>
        </p:nvGrpSpPr>
        <p:grpSpPr>
          <a:xfrm>
            <a:off x="6990055" y="1033648"/>
            <a:ext cx="1959398" cy="3477951"/>
            <a:chOff x="6417224" y="2247097"/>
            <a:chExt cx="951950" cy="1740368"/>
          </a:xfrm>
        </p:grpSpPr>
        <p:sp>
          <p:nvSpPr>
            <p:cNvPr id="554" name="Google Shape;554;p50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1" name="Google Shape;561;p50"/>
          <p:cNvPicPr preferRelativeResize="0"/>
          <p:nvPr/>
        </p:nvPicPr>
        <p:blipFill rotWithShape="1">
          <a:blip r:embed="rId5">
            <a:alphaModFix/>
          </a:blip>
          <a:srcRect b="1371" l="0" r="0" t="1371"/>
          <a:stretch/>
        </p:blipFill>
        <p:spPr>
          <a:xfrm>
            <a:off x="7107000" y="1163025"/>
            <a:ext cx="1734251" cy="29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0"/>
          <p:cNvSpPr txBox="1"/>
          <p:nvPr/>
        </p:nvSpPr>
        <p:spPr>
          <a:xfrm>
            <a:off x="2700825" y="4597600"/>
            <a:ext cx="211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3.3 : Activité du panneau latéral pour utilisateur avec consultation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3" name="Google Shape;563;p50"/>
          <p:cNvSpPr txBox="1"/>
          <p:nvPr/>
        </p:nvSpPr>
        <p:spPr>
          <a:xfrm>
            <a:off x="4933175" y="4597600"/>
            <a:ext cx="211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3.5 :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Fragments pour la consultation de cours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4" name="Google Shape;564;p50"/>
          <p:cNvSpPr txBox="1"/>
          <p:nvPr/>
        </p:nvSpPr>
        <p:spPr>
          <a:xfrm>
            <a:off x="185450" y="1033650"/>
            <a:ext cx="24657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Activité - Panneau latéral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compte consultation</a:t>
            </a:r>
            <a:endParaRPr b="1"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Consultation des cours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cours avec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nom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sigle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trimestre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Consultation d’un cours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étudiants avec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nom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matricule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visualisation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PDF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65" name="Google Shape;565;p50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1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Android</a:t>
            </a:r>
            <a:endParaRPr/>
          </a:p>
        </p:txBody>
      </p:sp>
      <p:grpSp>
        <p:nvGrpSpPr>
          <p:cNvPr id="571" name="Google Shape;571;p51"/>
          <p:cNvGrpSpPr/>
          <p:nvPr/>
        </p:nvGrpSpPr>
        <p:grpSpPr>
          <a:xfrm>
            <a:off x="2651155" y="1033648"/>
            <a:ext cx="1959398" cy="3477951"/>
            <a:chOff x="6417224" y="2247097"/>
            <a:chExt cx="951950" cy="1740368"/>
          </a:xfrm>
        </p:grpSpPr>
        <p:sp>
          <p:nvSpPr>
            <p:cNvPr id="572" name="Google Shape;572;p51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9" name="Google Shape;579;p51"/>
          <p:cNvPicPr preferRelativeResize="0"/>
          <p:nvPr/>
        </p:nvPicPr>
        <p:blipFill rotWithShape="1">
          <a:blip r:embed="rId3">
            <a:alphaModFix/>
          </a:blip>
          <a:srcRect b="1653" l="0" r="0" t="1653"/>
          <a:stretch/>
        </p:blipFill>
        <p:spPr>
          <a:xfrm>
            <a:off x="2759360" y="1171821"/>
            <a:ext cx="1734232" cy="2980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</p:spPr>
      </p:pic>
      <p:grpSp>
        <p:nvGrpSpPr>
          <p:cNvPr id="580" name="Google Shape;580;p51"/>
          <p:cNvGrpSpPr/>
          <p:nvPr/>
        </p:nvGrpSpPr>
        <p:grpSpPr>
          <a:xfrm>
            <a:off x="4820605" y="1033648"/>
            <a:ext cx="1959398" cy="3477951"/>
            <a:chOff x="6417224" y="2247097"/>
            <a:chExt cx="951950" cy="1740368"/>
          </a:xfrm>
        </p:grpSpPr>
        <p:sp>
          <p:nvSpPr>
            <p:cNvPr id="581" name="Google Shape;581;p51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8" name="Google Shape;588;p51"/>
          <p:cNvPicPr preferRelativeResize="0"/>
          <p:nvPr/>
        </p:nvPicPr>
        <p:blipFill rotWithShape="1">
          <a:blip r:embed="rId4">
            <a:alphaModFix/>
          </a:blip>
          <a:srcRect b="0" l="3729" r="3738" t="0"/>
          <a:stretch/>
        </p:blipFill>
        <p:spPr>
          <a:xfrm>
            <a:off x="4933175" y="1163025"/>
            <a:ext cx="1734249" cy="2998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51"/>
          <p:cNvGrpSpPr/>
          <p:nvPr/>
        </p:nvGrpSpPr>
        <p:grpSpPr>
          <a:xfrm>
            <a:off x="6990055" y="1033648"/>
            <a:ext cx="1959398" cy="3477951"/>
            <a:chOff x="6417224" y="2247097"/>
            <a:chExt cx="951950" cy="1740368"/>
          </a:xfrm>
        </p:grpSpPr>
        <p:sp>
          <p:nvSpPr>
            <p:cNvPr id="590" name="Google Shape;590;p51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7" name="Google Shape;597;p51"/>
          <p:cNvPicPr preferRelativeResize="0"/>
          <p:nvPr/>
        </p:nvPicPr>
        <p:blipFill rotWithShape="1">
          <a:blip r:embed="rId5">
            <a:alphaModFix/>
          </a:blip>
          <a:srcRect b="0" l="3729" r="3738" t="0"/>
          <a:stretch/>
        </p:blipFill>
        <p:spPr>
          <a:xfrm>
            <a:off x="7107000" y="1163025"/>
            <a:ext cx="1734249" cy="29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1"/>
          <p:cNvSpPr txBox="1"/>
          <p:nvPr/>
        </p:nvSpPr>
        <p:spPr>
          <a:xfrm>
            <a:off x="2700825" y="4597600"/>
            <a:ext cx="211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3.6 : Activité du panneau latéral pour utilisateur avec édition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185450" y="1033650"/>
            <a:ext cx="24657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Fragments - Ajout cours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compte édition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Enregistrer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un cours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Inscrire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nom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sigle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trimestre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Importer un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PDF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Enregistrer les étudiants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Ajout d’un étudiant (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nom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matricule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et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 questionnaire 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4933175" y="4597600"/>
            <a:ext cx="23715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3.7 :  Fragments pour l’ajout de cours à la chaîne de blocs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1" name="Google Shape;601;p51"/>
          <p:cNvSpPr/>
          <p:nvPr/>
        </p:nvSpPr>
        <p:spPr>
          <a:xfrm>
            <a:off x="2759350" y="2971200"/>
            <a:ext cx="1381200" cy="60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02" name="Google Shape;602;p51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PC</a:t>
            </a:r>
            <a:endParaRPr/>
          </a:p>
        </p:txBody>
      </p:sp>
      <p:sp>
        <p:nvSpPr>
          <p:cNvPr id="608" name="Google Shape;608;p52"/>
          <p:cNvSpPr txBox="1"/>
          <p:nvPr/>
        </p:nvSpPr>
        <p:spPr>
          <a:xfrm>
            <a:off x="244975" y="912650"/>
            <a:ext cx="30543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Modèle-Vue-Contrôleur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Vue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Menu d’identification et onglets de menu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Contrôleur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Gestion des flux de données avec les services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Modèle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Données de l’application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09" name="Google Shape;609;p52"/>
          <p:cNvSpPr txBox="1"/>
          <p:nvPr/>
        </p:nvSpPr>
        <p:spPr>
          <a:xfrm>
            <a:off x="3580275" y="3992250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3.8 : Architecture MVC de l’application PC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10" name="Google Shape;6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52" y="1235275"/>
            <a:ext cx="5842473" cy="25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2"/>
          <p:cNvSpPr/>
          <p:nvPr/>
        </p:nvSpPr>
        <p:spPr>
          <a:xfrm>
            <a:off x="3414575" y="1167025"/>
            <a:ext cx="1594500" cy="269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12" name="Google Shape;612;p52"/>
          <p:cNvSpPr/>
          <p:nvPr/>
        </p:nvSpPr>
        <p:spPr>
          <a:xfrm>
            <a:off x="5026125" y="1178450"/>
            <a:ext cx="1455300" cy="269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13" name="Google Shape;613;p52"/>
          <p:cNvSpPr/>
          <p:nvPr/>
        </p:nvSpPr>
        <p:spPr>
          <a:xfrm>
            <a:off x="6649750" y="1178450"/>
            <a:ext cx="1180800" cy="59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614" name="Google Shape;614;p52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188" y="841325"/>
            <a:ext cx="6486874" cy="38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3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PC</a:t>
            </a:r>
            <a:endParaRPr/>
          </a:p>
        </p:txBody>
      </p:sp>
      <p:sp>
        <p:nvSpPr>
          <p:cNvPr id="621" name="Google Shape;621;p53"/>
          <p:cNvSpPr txBox="1"/>
          <p:nvPr/>
        </p:nvSpPr>
        <p:spPr>
          <a:xfrm>
            <a:off x="117625" y="947650"/>
            <a:ext cx="21087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Journal du serveur et des mineurs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otifications triées par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heure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par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numéro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Mise à jour à la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connexion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et via le bouton “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rafraîchir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”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2" name="Google Shape;622;p53"/>
          <p:cNvSpPr txBox="1"/>
          <p:nvPr/>
        </p:nvSpPr>
        <p:spPr>
          <a:xfrm>
            <a:off x="2339200" y="46861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3.9 : Onglet du journal de l’application PC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23" name="Google Shape;623;p53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188" y="841325"/>
            <a:ext cx="6486874" cy="38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200" y="841325"/>
            <a:ext cx="6486851" cy="3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4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PC</a:t>
            </a:r>
            <a:endParaRPr/>
          </a:p>
        </p:txBody>
      </p:sp>
      <p:sp>
        <p:nvSpPr>
          <p:cNvPr id="631" name="Google Shape;631;p54"/>
          <p:cNvSpPr txBox="1"/>
          <p:nvPr/>
        </p:nvSpPr>
        <p:spPr>
          <a:xfrm>
            <a:off x="49675" y="1092450"/>
            <a:ext cx="22503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Onglets du menu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Création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dun utilisateur avec droit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d’édition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consultation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Suppression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d’un utilisateur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Rafraîchissement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liste des utilisateurs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 mot de passe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2" name="Google Shape;632;p54"/>
          <p:cNvSpPr txBox="1"/>
          <p:nvPr/>
        </p:nvSpPr>
        <p:spPr>
          <a:xfrm>
            <a:off x="2339200" y="46861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3.9 : Onglet de création d’utilisateurs de l’application PC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3" name="Google Shape;633;p54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- 29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D’ENSEMBLE</a:t>
            </a:r>
            <a:endParaRPr/>
          </a:p>
        </p:txBody>
      </p:sp>
      <p:sp>
        <p:nvSpPr>
          <p:cNvPr id="192" name="Google Shape;192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3" name="Google Shape;193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BERNARD MEUNIER</a:t>
            </a:r>
            <a:endParaRPr sz="2000"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75" y="905050"/>
            <a:ext cx="6486849" cy="3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5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PC</a:t>
            </a:r>
            <a:endParaRPr/>
          </a:p>
        </p:txBody>
      </p:sp>
      <p:sp>
        <p:nvSpPr>
          <p:cNvPr id="640" name="Google Shape;640;p55"/>
          <p:cNvSpPr txBox="1"/>
          <p:nvPr/>
        </p:nvSpPr>
        <p:spPr>
          <a:xfrm>
            <a:off x="49675" y="1092450"/>
            <a:ext cx="22503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Onglets du menu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Création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dun utilisateur avec droit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d’édition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consultation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Suppression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d’un utilisateur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Rafraîchissement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liste des utilisateurs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 mot de passe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1" name="Google Shape;641;p55"/>
          <p:cNvSpPr txBox="1"/>
          <p:nvPr/>
        </p:nvSpPr>
        <p:spPr>
          <a:xfrm>
            <a:off x="2339200" y="46861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3.9 : Onglet de suppression d’utilisateur de l’application PC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2" name="Google Shape;642;p55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- 30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188" y="841325"/>
            <a:ext cx="6486874" cy="38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200" y="841325"/>
            <a:ext cx="6486851" cy="3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9200" y="841325"/>
            <a:ext cx="6486849" cy="3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200" y="841325"/>
            <a:ext cx="6486851" cy="360406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6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PC</a:t>
            </a:r>
            <a:endParaRPr/>
          </a:p>
        </p:txBody>
      </p:sp>
      <p:sp>
        <p:nvSpPr>
          <p:cNvPr id="652" name="Google Shape;652;p56"/>
          <p:cNvSpPr txBox="1"/>
          <p:nvPr/>
        </p:nvSpPr>
        <p:spPr>
          <a:xfrm>
            <a:off x="49675" y="1092450"/>
            <a:ext cx="2250300" cy="29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Onglets du menu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Création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dun utilisateur avec droit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d’édition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consultation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Suppression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d’un utilisateur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Rafraîchissement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 liste des utilisateurs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Changement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 mot de passe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3" name="Google Shape;653;p56"/>
          <p:cNvSpPr txBox="1"/>
          <p:nvPr/>
        </p:nvSpPr>
        <p:spPr>
          <a:xfrm>
            <a:off x="2339200" y="46861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3.9 : Onglet de changement de mot de passe de l’application PC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54" name="Google Shape;654;p56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- 31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7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Serveur et mineurs</a:t>
            </a:r>
            <a:endParaRPr/>
          </a:p>
        </p:txBody>
      </p:sp>
      <p:sp>
        <p:nvSpPr>
          <p:cNvPr id="660" name="Google Shape;660;p57"/>
          <p:cNvSpPr txBox="1"/>
          <p:nvPr/>
        </p:nvSpPr>
        <p:spPr>
          <a:xfrm>
            <a:off x="129675" y="777725"/>
            <a:ext cx="4338300" cy="4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Spécifications fonctionnelles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Cadriciel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Pistache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avec interface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</a:t>
            </a:r>
            <a:endParaRPr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Sérialisation/Désérialisation JSON avec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Nlohmann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Exemple : Réception d’une transaction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Décodage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base64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PDF et sauvegarde BD serveur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Désérialisation transaction et envoie aux mineurs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Premier mineur ayant terminé de miner envoie le bloc de la chaîne au serveur et sauvegarde nouvelle chaîne dans BD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Autres mineurs valident et mettent à jour leur chaîne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 renvoie une réponse à l’application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61" name="Google Shape;661;p57"/>
          <p:cNvSpPr txBox="1"/>
          <p:nvPr/>
        </p:nvSpPr>
        <p:spPr>
          <a:xfrm>
            <a:off x="4757600" y="43713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3.10 : Architecture du serveur REST et des mineurs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62" name="Google Shape;6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0" y="947650"/>
            <a:ext cx="4734025" cy="34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7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- 32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Serveur et mineurs</a:t>
            </a:r>
            <a:endParaRPr/>
          </a:p>
        </p:txBody>
      </p:sp>
      <p:sp>
        <p:nvSpPr>
          <p:cNvPr id="669" name="Google Shape;669;p58"/>
          <p:cNvSpPr txBox="1"/>
          <p:nvPr/>
        </p:nvSpPr>
        <p:spPr>
          <a:xfrm>
            <a:off x="318550" y="777725"/>
            <a:ext cx="40470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Spécifications fonctionnelles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Gestionnaires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Connexion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sécurisée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Validation des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jetons d’authentification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Mise à jour du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journal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du service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Exemple : Processus chiffrement/déchiffrement OpenSSL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Utilisation d’un certificat d’autorité de confiance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AutoNum type="arabicPeriod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Les données ne transitent pas en clair, elles sont écrites et lues par le socket privé vers le serveur HTTPS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0" name="Google Shape;670;p58"/>
          <p:cNvSpPr txBox="1"/>
          <p:nvPr/>
        </p:nvSpPr>
        <p:spPr>
          <a:xfrm>
            <a:off x="4757600" y="43713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3.10 : Architecture du serveur REST et des mineurs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0" y="947650"/>
            <a:ext cx="4734025" cy="34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8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9"/>
          <p:cNvSpPr txBox="1"/>
          <p:nvPr>
            <p:ph type="ctrTitle"/>
          </p:nvPr>
        </p:nvSpPr>
        <p:spPr>
          <a:xfrm>
            <a:off x="1964850" y="209050"/>
            <a:ext cx="52143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Serveur et mineurs</a:t>
            </a:r>
            <a:endParaRPr/>
          </a:p>
        </p:txBody>
      </p:sp>
      <p:sp>
        <p:nvSpPr>
          <p:cNvPr id="678" name="Google Shape;678;p59"/>
          <p:cNvSpPr txBox="1"/>
          <p:nvPr/>
        </p:nvSpPr>
        <p:spPr>
          <a:xfrm>
            <a:off x="318550" y="777725"/>
            <a:ext cx="41190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Spécifications fonctionnelles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Communication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Utilisation de la librairie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ZeroMQ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Relation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Publish-Subscribe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socket-serveur publie des requêtes sockets-mineurs s’y abonnent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sockets-mineurs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envoient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notifications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Push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 socket-serveur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Chaîne de blocs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C93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VERT</a:t>
            </a:r>
            <a:r>
              <a:rPr lang="en">
                <a:solidFill>
                  <a:srgbClr val="38C93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validé par les 2 autres mineurs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JAUNE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validé par un seul mineur, 1 noeud manquant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ROUGE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aucune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validation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2 noeuds manquants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>
            <a:off x="4757600" y="4371325"/>
            <a:ext cx="4149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Figure 3.10 : Architecture du serveur REST et des mineurs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80" name="Google Shape;6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0" y="947650"/>
            <a:ext cx="4734025" cy="3455449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9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Marois - 34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0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SUIVI ET CONTRÔLE</a:t>
            </a:r>
            <a:endParaRPr/>
          </a:p>
        </p:txBody>
      </p:sp>
      <p:sp>
        <p:nvSpPr>
          <p:cNvPr id="687" name="Google Shape;687;p60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88" name="Google Shape;688;p60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60"/>
          <p:cNvSpPr txBox="1"/>
          <p:nvPr>
            <p:ph idx="1" type="subTitle"/>
          </p:nvPr>
        </p:nvSpPr>
        <p:spPr>
          <a:xfrm>
            <a:off x="1179999" y="2743000"/>
            <a:ext cx="51957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GABRIEL GUILBERT</a:t>
            </a:r>
            <a:endParaRPr sz="2000"/>
          </a:p>
        </p:txBody>
      </p:sp>
      <p:sp>
        <p:nvSpPr>
          <p:cNvPr id="690" name="Google Shape;69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Quelques Buts</a:t>
            </a:r>
            <a:endParaRPr/>
          </a:p>
        </p:txBody>
      </p:sp>
      <p:sp>
        <p:nvSpPr>
          <p:cNvPr id="696" name="Google Shape;696;p61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Coopération </a:t>
            </a:r>
            <a:endParaRPr/>
          </a:p>
        </p:txBody>
      </p:sp>
      <p:sp>
        <p:nvSpPr>
          <p:cNvPr id="697" name="Google Shape;697;p61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Assurance Qualité</a:t>
            </a:r>
            <a:endParaRPr/>
          </a:p>
        </p:txBody>
      </p:sp>
      <p:sp>
        <p:nvSpPr>
          <p:cNvPr id="698" name="Google Shape;698;p61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Déploiement</a:t>
            </a:r>
            <a:endParaRPr/>
          </a:p>
        </p:txBody>
      </p:sp>
      <p:sp>
        <p:nvSpPr>
          <p:cNvPr id="699" name="Google Shape;699;p61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Simplicité</a:t>
            </a:r>
            <a:endParaRPr/>
          </a:p>
        </p:txBody>
      </p:sp>
      <p:sp>
        <p:nvSpPr>
          <p:cNvPr id="700" name="Google Shape;700;p61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Fonctionnalités</a:t>
            </a:r>
            <a:endParaRPr/>
          </a:p>
        </p:txBody>
      </p:sp>
      <p:sp>
        <p:nvSpPr>
          <p:cNvPr id="701" name="Google Shape;701;p61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Visuel</a:t>
            </a:r>
            <a:endParaRPr/>
          </a:p>
        </p:txBody>
      </p:sp>
      <p:cxnSp>
        <p:nvCxnSpPr>
          <p:cNvPr id="702" name="Google Shape;702;p61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61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4" name="Google Shape;704;p61"/>
          <p:cNvGrpSpPr/>
          <p:nvPr/>
        </p:nvGrpSpPr>
        <p:grpSpPr>
          <a:xfrm>
            <a:off x="4414273" y="1299090"/>
            <a:ext cx="330936" cy="330743"/>
            <a:chOff x="-49764975" y="3183375"/>
            <a:chExt cx="299300" cy="299125"/>
          </a:xfrm>
        </p:grpSpPr>
        <p:sp>
          <p:nvSpPr>
            <p:cNvPr id="705" name="Google Shape;705;p6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61"/>
          <p:cNvGrpSpPr/>
          <p:nvPr/>
        </p:nvGrpSpPr>
        <p:grpSpPr>
          <a:xfrm>
            <a:off x="1189313" y="1299049"/>
            <a:ext cx="330827" cy="330827"/>
            <a:chOff x="3497300" y="3227275"/>
            <a:chExt cx="296175" cy="296175"/>
          </a:xfrm>
        </p:grpSpPr>
        <p:sp>
          <p:nvSpPr>
            <p:cNvPr id="715" name="Google Shape;715;p61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61"/>
          <p:cNvGrpSpPr/>
          <p:nvPr/>
        </p:nvGrpSpPr>
        <p:grpSpPr>
          <a:xfrm>
            <a:off x="2815118" y="1313298"/>
            <a:ext cx="304189" cy="302347"/>
            <a:chOff x="-4932650" y="2046625"/>
            <a:chExt cx="293025" cy="291250"/>
          </a:xfrm>
        </p:grpSpPr>
        <p:sp>
          <p:nvSpPr>
            <p:cNvPr id="724" name="Google Shape;724;p61"/>
            <p:cNvSpPr/>
            <p:nvPr/>
          </p:nvSpPr>
          <p:spPr>
            <a:xfrm>
              <a:off x="-4932650" y="2046625"/>
              <a:ext cx="293025" cy="291250"/>
            </a:xfrm>
            <a:custGeom>
              <a:rect b="b" l="l" r="r" t="t"/>
              <a:pathLst>
                <a:path extrusionOk="0" h="11650" w="11721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-4802675" y="2115050"/>
              <a:ext cx="122100" cy="86075"/>
            </a:xfrm>
            <a:custGeom>
              <a:rect b="b" l="l" r="r" t="t"/>
              <a:pathLst>
                <a:path extrusionOk="0" h="3443" w="4884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61"/>
          <p:cNvGrpSpPr/>
          <p:nvPr/>
        </p:nvGrpSpPr>
        <p:grpSpPr>
          <a:xfrm>
            <a:off x="4471086" y="3039200"/>
            <a:ext cx="291767" cy="334004"/>
            <a:chOff x="-44895900" y="3929450"/>
            <a:chExt cx="263875" cy="302075"/>
          </a:xfrm>
        </p:grpSpPr>
        <p:sp>
          <p:nvSpPr>
            <p:cNvPr id="727" name="Google Shape;727;p61"/>
            <p:cNvSpPr/>
            <p:nvPr/>
          </p:nvSpPr>
          <p:spPr>
            <a:xfrm>
              <a:off x="-44813975" y="4100750"/>
              <a:ext cx="101625" cy="50425"/>
            </a:xfrm>
            <a:custGeom>
              <a:rect b="b" l="l" r="r" t="t"/>
              <a:pathLst>
                <a:path extrusionOk="0"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-44885650" y="3929450"/>
              <a:ext cx="244175" cy="87825"/>
            </a:xfrm>
            <a:custGeom>
              <a:rect b="b" l="l" r="r" t="t"/>
              <a:pathLst>
                <a:path extrusionOk="0"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-44825000" y="4006225"/>
              <a:ext cx="52000" cy="105575"/>
            </a:xfrm>
            <a:custGeom>
              <a:rect b="b" l="l" r="r" t="t"/>
              <a:pathLst>
                <a:path extrusionOk="0"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-44754900" y="4005450"/>
              <a:ext cx="122875" cy="222925"/>
            </a:xfrm>
            <a:custGeom>
              <a:rect b="b" l="l" r="r" t="t"/>
              <a:pathLst>
                <a:path extrusionOk="0"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-44754900" y="4006225"/>
              <a:ext cx="52775" cy="105575"/>
            </a:xfrm>
            <a:custGeom>
              <a:rect b="b" l="l" r="r" t="t"/>
              <a:pathLst>
                <a:path extrusionOk="0"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-44895900" y="4006225"/>
              <a:ext cx="122900" cy="225300"/>
            </a:xfrm>
            <a:custGeom>
              <a:rect b="b" l="l" r="r" t="t"/>
              <a:pathLst>
                <a:path extrusionOk="0"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61"/>
          <p:cNvGrpSpPr/>
          <p:nvPr/>
        </p:nvGrpSpPr>
        <p:grpSpPr>
          <a:xfrm>
            <a:off x="7701931" y="3160436"/>
            <a:ext cx="405379" cy="212758"/>
            <a:chOff x="2084325" y="363300"/>
            <a:chExt cx="484150" cy="254100"/>
          </a:xfrm>
        </p:grpSpPr>
        <p:sp>
          <p:nvSpPr>
            <p:cNvPr id="734" name="Google Shape;734;p61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36" name="Google Shape;736;p61"/>
          <p:cNvGrpSpPr/>
          <p:nvPr/>
        </p:nvGrpSpPr>
        <p:grpSpPr>
          <a:xfrm>
            <a:off x="6066618" y="3033682"/>
            <a:ext cx="331539" cy="339515"/>
            <a:chOff x="3300325" y="249875"/>
            <a:chExt cx="433725" cy="480900"/>
          </a:xfrm>
        </p:grpSpPr>
        <p:sp>
          <p:nvSpPr>
            <p:cNvPr id="737" name="Google Shape;737;p61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8" name="Google Shape;738;p61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9" name="Google Shape;739;p61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0" name="Google Shape;740;p61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3" name="Google Shape;743;p61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 garder à jour sur les différentes tâches de chacun et s’entraider pour avancer le projet</a:t>
            </a:r>
            <a:endParaRPr sz="1200"/>
          </a:p>
        </p:txBody>
      </p:sp>
      <p:sp>
        <p:nvSpPr>
          <p:cNvPr id="744" name="Google Shape;744;p61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Développer un système avec les standards et les technologies d’industries</a:t>
            </a:r>
            <a:endParaRPr sz="1200"/>
          </a:p>
        </p:txBody>
      </p:sp>
      <p:sp>
        <p:nvSpPr>
          <p:cNvPr id="745" name="Google Shape;745;p61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Accélérer le développement, les tests et la validation du système en entier</a:t>
            </a:r>
            <a:endParaRPr sz="1200"/>
          </a:p>
        </p:txBody>
      </p:sp>
      <p:sp>
        <p:nvSpPr>
          <p:cNvPr id="746" name="Google Shape;746;p61"/>
          <p:cNvSpPr txBox="1"/>
          <p:nvPr>
            <p:ph idx="8" type="subTitle"/>
          </p:nvPr>
        </p:nvSpPr>
        <p:spPr>
          <a:xfrm>
            <a:off x="3782875" y="3895300"/>
            <a:ext cx="162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Développer un produit flexible rapidement tout en gardant en considération la portée du projet étudiant</a:t>
            </a:r>
            <a:endParaRPr sz="1200"/>
          </a:p>
        </p:txBody>
      </p:sp>
      <p:sp>
        <p:nvSpPr>
          <p:cNvPr id="747" name="Google Shape;747;p61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Respecter toutes les fonctionnalités du client et assurer leur bon fonctionnement</a:t>
            </a:r>
            <a:endParaRPr sz="1200"/>
          </a:p>
        </p:txBody>
      </p:sp>
      <p:sp>
        <p:nvSpPr>
          <p:cNvPr id="748" name="Google Shape;748;p61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Livrer une application visuellement attrayante et intuitive au client</a:t>
            </a:r>
            <a:endParaRPr sz="1200"/>
          </a:p>
        </p:txBody>
      </p:sp>
      <p:sp>
        <p:nvSpPr>
          <p:cNvPr id="749" name="Google Shape;749;p61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Guilbert</a:t>
            </a:r>
            <a:r>
              <a:rPr lang="en"/>
              <a:t> - 36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</a:t>
            </a:r>
            <a:endParaRPr/>
          </a:p>
        </p:txBody>
      </p:sp>
      <p:sp>
        <p:nvSpPr>
          <p:cNvPr id="755" name="Google Shape;755;p6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à Github</a:t>
            </a:r>
            <a:endParaRPr/>
          </a:p>
        </p:txBody>
      </p:sp>
      <p:sp>
        <p:nvSpPr>
          <p:cNvPr id="756" name="Google Shape;756;p6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Logiciel </a:t>
            </a:r>
            <a:r>
              <a:rPr i="1" lang="en" sz="1400"/>
              <a:t>open source</a:t>
            </a:r>
            <a:r>
              <a:rPr lang="en" sz="1400"/>
              <a:t> développé par la communauté, mais aussi très utilisé par les entreprises</a:t>
            </a:r>
            <a:endParaRPr sz="1400"/>
          </a:p>
        </p:txBody>
      </p:sp>
      <p:sp>
        <p:nvSpPr>
          <p:cNvPr id="757" name="Google Shape;757;p6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CI/CD</a:t>
            </a:r>
            <a:endParaRPr/>
          </a:p>
        </p:txBody>
      </p:sp>
      <p:sp>
        <p:nvSpPr>
          <p:cNvPr id="758" name="Google Shape;758;p62"/>
          <p:cNvSpPr txBox="1"/>
          <p:nvPr>
            <p:ph idx="4" type="subTitle"/>
          </p:nvPr>
        </p:nvSpPr>
        <p:spPr>
          <a:xfrm>
            <a:off x="3462900" y="1877252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Principale raison de son utilisation, Gitlab permet de créer facilement des pipelines CI/CD puissants</a:t>
            </a:r>
            <a:endParaRPr sz="1400"/>
          </a:p>
        </p:txBody>
      </p:sp>
      <p:sp>
        <p:nvSpPr>
          <p:cNvPr id="759" name="Google Shape;759;p6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Revue de Code</a:t>
            </a:r>
            <a:endParaRPr/>
          </a:p>
        </p:txBody>
      </p:sp>
      <p:sp>
        <p:nvSpPr>
          <p:cNvPr id="760" name="Google Shape;760;p6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Afin de conserver un standard de haute qualité dans le code, Gitlab offre un système intuitif et facile d’utilisation de revue de code</a:t>
            </a:r>
            <a:endParaRPr sz="1400"/>
          </a:p>
        </p:txBody>
      </p:sp>
      <p:cxnSp>
        <p:nvCxnSpPr>
          <p:cNvPr id="761" name="Google Shape;761;p62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62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62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2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2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6" name="Google Shape;766;p62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767" name="Google Shape;767;p62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2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2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2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2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2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2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2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62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780" name="Google Shape;780;p62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2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2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4" name="Google Shape;78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12" y="857124"/>
            <a:ext cx="555551" cy="513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5" name="Google Shape;785;p62"/>
          <p:cNvGrpSpPr/>
          <p:nvPr/>
        </p:nvGrpSpPr>
        <p:grpSpPr>
          <a:xfrm>
            <a:off x="4397284" y="3665404"/>
            <a:ext cx="349421" cy="346972"/>
            <a:chOff x="-64781025" y="3361050"/>
            <a:chExt cx="317425" cy="315200"/>
          </a:xfrm>
        </p:grpSpPr>
        <p:sp>
          <p:nvSpPr>
            <p:cNvPr id="786" name="Google Shape;786;p62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2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2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0" name="Google Shape;790;p62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Guilbert - 37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d’Intégration Continue</a:t>
            </a:r>
            <a:endParaRPr/>
          </a:p>
        </p:txBody>
      </p:sp>
      <p:sp>
        <p:nvSpPr>
          <p:cNvPr id="796" name="Google Shape;796;p63"/>
          <p:cNvSpPr txBox="1"/>
          <p:nvPr>
            <p:ph idx="4294967295" type="subTitle"/>
          </p:nvPr>
        </p:nvSpPr>
        <p:spPr>
          <a:xfrm>
            <a:off x="473025" y="961050"/>
            <a:ext cx="81981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Exécution d’un pipeline à 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5 étages</a:t>
            </a:r>
            <a:r>
              <a:rPr lang="en" sz="1400"/>
              <a:t> pour chaque merge request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Exécution des tests et d’une phase de lint pour assurer une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 qualité de code</a:t>
            </a:r>
            <a:endParaRPr b="1"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Exécution d’un 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cross-build vers ARMv7</a:t>
            </a:r>
            <a:r>
              <a:rPr lang="en" sz="1400"/>
              <a:t> pour les applications sur la carte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Déploiement d’un</a:t>
            </a:r>
            <a:r>
              <a:rPr b="1" lang="en" sz="1400">
                <a:latin typeface="Roboto Condensed"/>
                <a:ea typeface="Roboto Condensed"/>
                <a:cs typeface="Roboto Condensed"/>
                <a:sym typeface="Roboto Condensed"/>
              </a:rPr>
              <a:t> paquet Archlinux </a:t>
            </a:r>
            <a:r>
              <a:rPr lang="en" sz="1400"/>
              <a:t>ARMv7 vers un répertoire privé</a:t>
            </a:r>
            <a:endParaRPr sz="1400"/>
          </a:p>
        </p:txBody>
      </p:sp>
      <p:pic>
        <p:nvPicPr>
          <p:cNvPr id="797" name="Google Shape;797;p63"/>
          <p:cNvPicPr preferRelativeResize="0"/>
          <p:nvPr/>
        </p:nvPicPr>
        <p:blipFill rotWithShape="1">
          <a:blip r:embed="rId3">
            <a:alphaModFix/>
          </a:blip>
          <a:srcRect b="0" l="0" r="1613" t="0"/>
          <a:stretch/>
        </p:blipFill>
        <p:spPr>
          <a:xfrm>
            <a:off x="473025" y="2312462"/>
            <a:ext cx="8197953" cy="2147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4000"/>
              </a:srgbClr>
            </a:outerShdw>
          </a:effectLst>
        </p:spPr>
      </p:pic>
      <p:sp>
        <p:nvSpPr>
          <p:cNvPr id="798" name="Google Shape;798;p63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Guilbert - 38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Statistiques Gitlab</a:t>
            </a:r>
            <a:endParaRPr/>
          </a:p>
        </p:txBody>
      </p:sp>
      <p:pic>
        <p:nvPicPr>
          <p:cNvPr id="804" name="Google Shape;8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3" y="2420125"/>
            <a:ext cx="2728899" cy="2037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5" name="Google Shape;8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375" y="2420125"/>
            <a:ext cx="2682476" cy="20373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6" name="Google Shape;80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8188" y="2420125"/>
            <a:ext cx="3031793" cy="20373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7" name="Google Shape;807;p64"/>
          <p:cNvSpPr txBox="1"/>
          <p:nvPr>
            <p:ph idx="4294967295" type="subTitle"/>
          </p:nvPr>
        </p:nvSpPr>
        <p:spPr>
          <a:xfrm>
            <a:off x="473025" y="961050"/>
            <a:ext cx="81981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Majorité des commits le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mardi </a:t>
            </a:r>
            <a:r>
              <a:rPr lang="en" sz="1600"/>
              <a:t>et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jeudi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Étonnamment</a:t>
            </a:r>
            <a:r>
              <a:rPr lang="en" sz="1600"/>
              <a:t> beaucoup trop de commits vers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 3 heures du matin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~5% des lignes étant du </a:t>
            </a: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CMake </a:t>
            </a:r>
            <a:r>
              <a:rPr lang="en" sz="1600"/>
              <a:t>est considérable</a:t>
            </a:r>
            <a:endParaRPr sz="1600"/>
          </a:p>
        </p:txBody>
      </p:sp>
      <p:sp>
        <p:nvSpPr>
          <p:cNvPr id="808" name="Google Shape;808;p64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Guilbert - 39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5289325" y="784450"/>
            <a:ext cx="3807600" cy="399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>
            <p:ph type="ctrTitle"/>
          </p:nvPr>
        </p:nvSpPr>
        <p:spPr>
          <a:xfrm>
            <a:off x="1103850" y="352850"/>
            <a:ext cx="6491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dossier étudiant sur une </a:t>
            </a:r>
            <a:r>
              <a:rPr lang="en"/>
              <a:t>chaîne</a:t>
            </a:r>
            <a:r>
              <a:rPr lang="en"/>
              <a:t> de blocs</a:t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5387800" y="3535525"/>
            <a:ext cx="431100" cy="431100"/>
          </a:xfrm>
          <a:prstGeom prst="cube">
            <a:avLst>
              <a:gd fmla="val 25000" name="adj"/>
            </a:avLst>
          </a:prstGeom>
          <a:solidFill>
            <a:srgbClr val="41AA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5980015" y="3535525"/>
            <a:ext cx="431100" cy="431100"/>
          </a:xfrm>
          <a:prstGeom prst="cube">
            <a:avLst>
              <a:gd fmla="val 25000" name="adj"/>
            </a:avLst>
          </a:prstGeom>
          <a:solidFill>
            <a:srgbClr val="8CC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572230" y="3535525"/>
            <a:ext cx="431100" cy="431100"/>
          </a:xfrm>
          <a:prstGeom prst="cube">
            <a:avLst>
              <a:gd fmla="val 25000" name="adj"/>
            </a:avLst>
          </a:prstGeom>
          <a:solidFill>
            <a:srgbClr val="FA96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164445" y="3535525"/>
            <a:ext cx="431100" cy="431100"/>
          </a:xfrm>
          <a:prstGeom prst="cube">
            <a:avLst>
              <a:gd fmla="val 25000" name="adj"/>
            </a:avLst>
          </a:prstGeom>
          <a:solidFill>
            <a:srgbClr val="B91E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5780378" y="369677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6372593" y="369677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6964809" y="369677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150" y="1133250"/>
            <a:ext cx="1199451" cy="88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rver"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7425" y="1081788"/>
            <a:ext cx="1099075" cy="13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1616425" y="2089500"/>
            <a:ext cx="1739400" cy="249000"/>
          </a:xfrm>
          <a:prstGeom prst="rightArrow">
            <a:avLst>
              <a:gd fmla="val 4654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dwarf mining"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788" y="1581250"/>
            <a:ext cx="1056874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warf mining"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413" y="1685575"/>
            <a:ext cx="1056874" cy="105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warf mining" id="214" name="Google Shape;2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725" y="2820662"/>
            <a:ext cx="1056874" cy="10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 rot="3570057">
            <a:off x="6648649" y="3043847"/>
            <a:ext cx="780258" cy="1968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2353932">
            <a:off x="6840210" y="2850737"/>
            <a:ext cx="1331932" cy="1963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259646">
            <a:off x="6996112" y="2102155"/>
            <a:ext cx="850826" cy="1961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ipad worker" id="218" name="Google Shape;2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50" y="3319325"/>
            <a:ext cx="2022350" cy="18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/>
          <p:nvPr/>
        </p:nvSpPr>
        <p:spPr>
          <a:xfrm rot="2700000">
            <a:off x="2472421" y="2203213"/>
            <a:ext cx="672459" cy="1787425"/>
          </a:xfrm>
          <a:prstGeom prst="curvedDownArrow">
            <a:avLst>
              <a:gd fmla="val 18241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-4846594">
            <a:off x="5150850" y="1043211"/>
            <a:ext cx="295723" cy="1852760"/>
          </a:xfrm>
          <a:prstGeom prst="upDownArrow">
            <a:avLst>
              <a:gd fmla="val 42714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 rot="4203848">
            <a:off x="8543578" y="3822212"/>
            <a:ext cx="373055" cy="863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 flipH="1" rot="6574340">
            <a:off x="8443772" y="1440415"/>
            <a:ext cx="454034" cy="1034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511857" y="4096675"/>
            <a:ext cx="295800" cy="295800"/>
          </a:xfrm>
          <a:prstGeom prst="cube">
            <a:avLst>
              <a:gd fmla="val 25000" name="adj"/>
            </a:avLst>
          </a:prstGeom>
          <a:solidFill>
            <a:srgbClr val="41AA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7918355" y="4096675"/>
            <a:ext cx="295800" cy="295800"/>
          </a:xfrm>
          <a:prstGeom prst="cube">
            <a:avLst>
              <a:gd fmla="val 25000" name="adj"/>
            </a:avLst>
          </a:prstGeom>
          <a:solidFill>
            <a:srgbClr val="8CC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8324852" y="4096675"/>
            <a:ext cx="295800" cy="295800"/>
          </a:xfrm>
          <a:prstGeom prst="cube">
            <a:avLst>
              <a:gd fmla="val 25000" name="adj"/>
            </a:avLst>
          </a:prstGeom>
          <a:solidFill>
            <a:srgbClr val="FA96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8731349" y="4096675"/>
            <a:ext cx="295800" cy="295800"/>
          </a:xfrm>
          <a:prstGeom prst="cube">
            <a:avLst>
              <a:gd fmla="val 25000" name="adj"/>
            </a:avLst>
          </a:prstGeom>
          <a:solidFill>
            <a:srgbClr val="B91E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7781324" y="4207358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8187821" y="4207358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8594318" y="4207358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7421232" y="975738"/>
            <a:ext cx="295800" cy="295800"/>
          </a:xfrm>
          <a:prstGeom prst="cube">
            <a:avLst>
              <a:gd fmla="val 25000" name="adj"/>
            </a:avLst>
          </a:prstGeom>
          <a:solidFill>
            <a:srgbClr val="41AA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7827730" y="975738"/>
            <a:ext cx="295800" cy="295800"/>
          </a:xfrm>
          <a:prstGeom prst="cube">
            <a:avLst>
              <a:gd fmla="val 25000" name="adj"/>
            </a:avLst>
          </a:prstGeom>
          <a:solidFill>
            <a:srgbClr val="8CC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8234227" y="975738"/>
            <a:ext cx="295800" cy="295800"/>
          </a:xfrm>
          <a:prstGeom prst="cube">
            <a:avLst>
              <a:gd fmla="val 25000" name="adj"/>
            </a:avLst>
          </a:prstGeom>
          <a:solidFill>
            <a:srgbClr val="FA96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8640724" y="975738"/>
            <a:ext cx="295800" cy="295800"/>
          </a:xfrm>
          <a:prstGeom prst="cube">
            <a:avLst>
              <a:gd fmla="val 25000" name="adj"/>
            </a:avLst>
          </a:prstGeom>
          <a:solidFill>
            <a:srgbClr val="B91E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7690699" y="1086421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8097196" y="1086421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8503693" y="1086421"/>
            <a:ext cx="136800" cy="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computer it" id="237" name="Google Shape;2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2500" y="3489125"/>
            <a:ext cx="1465275" cy="1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/>
          <p:nvPr/>
        </p:nvSpPr>
        <p:spPr>
          <a:xfrm rot="4515537">
            <a:off x="3741655" y="2831347"/>
            <a:ext cx="1046960" cy="2351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secretary" id="239" name="Google Shape;23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925" y="963151"/>
            <a:ext cx="1424005" cy="14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0" y="462850"/>
            <a:ext cx="1179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Secrétariat (éditeur)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848625" y="784450"/>
            <a:ext cx="11532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4671400" y="4749100"/>
            <a:ext cx="1559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Administrateur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236800" y="1397638"/>
            <a:ext cx="1009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7727800" y="1303563"/>
            <a:ext cx="1009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8187575" y="2550788"/>
            <a:ext cx="1009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5335700" y="3236138"/>
            <a:ext cx="176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Chaine de blocs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7498775" y="685788"/>
            <a:ext cx="176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Chaine de blocs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7658000" y="4316713"/>
            <a:ext cx="1766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Chaine de blocs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286525" y="3007513"/>
            <a:ext cx="21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Employeur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(consultation)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1648725" y="831175"/>
            <a:ext cx="16464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Résultats d'un cours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7640185" y="4749850"/>
            <a:ext cx="146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Bernard Meunier - 4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Quelques Nombres</a:t>
            </a:r>
            <a:endParaRPr/>
          </a:p>
        </p:txBody>
      </p:sp>
      <p:cxnSp>
        <p:nvCxnSpPr>
          <p:cNvPr id="814" name="Google Shape;814;p65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65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65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65"/>
          <p:cNvSpPr txBox="1"/>
          <p:nvPr>
            <p:ph idx="2" type="title"/>
          </p:nvPr>
        </p:nvSpPr>
        <p:spPr>
          <a:xfrm>
            <a:off x="294550" y="1475125"/>
            <a:ext cx="2587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~900</a:t>
            </a:r>
            <a:endParaRPr/>
          </a:p>
        </p:txBody>
      </p:sp>
      <p:sp>
        <p:nvSpPr>
          <p:cNvPr id="818" name="Google Shape;818;p65"/>
          <p:cNvSpPr txBox="1"/>
          <p:nvPr>
            <p:ph idx="3" type="title"/>
          </p:nvPr>
        </p:nvSpPr>
        <p:spPr>
          <a:xfrm>
            <a:off x="1608749" y="2475350"/>
            <a:ext cx="2453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~780</a:t>
            </a:r>
            <a:endParaRPr/>
          </a:p>
        </p:txBody>
      </p:sp>
      <p:sp>
        <p:nvSpPr>
          <p:cNvPr id="819" name="Google Shape;819;p65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~90</a:t>
            </a:r>
            <a:endParaRPr/>
          </a:p>
        </p:txBody>
      </p:sp>
      <p:sp>
        <p:nvSpPr>
          <p:cNvPr id="820" name="Google Shape;820;p65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5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Commits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22" name="Google Shape;822;p65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5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5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Exécutions du pipeline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25" name="Google Shape;825;p65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Merge requests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26" name="Google Shape;826;p65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Guilbert - 40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6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EXPÉRIENCE</a:t>
            </a:r>
            <a:endParaRPr/>
          </a:p>
        </p:txBody>
      </p:sp>
      <p:sp>
        <p:nvSpPr>
          <p:cNvPr id="832" name="Google Shape;832;p66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833" name="Google Shape;833;p6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4" name="Google Shape;834;p66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ROSE HIRIGOYEN</a:t>
            </a:r>
            <a:endParaRPr sz="2000"/>
          </a:p>
        </p:txBody>
      </p:sp>
      <p:sp>
        <p:nvSpPr>
          <p:cNvPr id="835" name="Google Shape;83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Défis</a:t>
            </a:r>
            <a:endParaRPr/>
          </a:p>
        </p:txBody>
      </p:sp>
      <p:sp>
        <p:nvSpPr>
          <p:cNvPr id="841" name="Google Shape;841;p67"/>
          <p:cNvSpPr txBox="1"/>
          <p:nvPr>
            <p:ph idx="2" type="ctrTitle"/>
          </p:nvPr>
        </p:nvSpPr>
        <p:spPr>
          <a:xfrm>
            <a:off x="629863" y="2626926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Nuit blanche</a:t>
            </a:r>
            <a:endParaRPr/>
          </a:p>
        </p:txBody>
      </p:sp>
      <p:sp>
        <p:nvSpPr>
          <p:cNvPr id="842" name="Google Shape;842;p67"/>
          <p:cNvSpPr txBox="1"/>
          <p:nvPr>
            <p:ph idx="1" type="subTitle"/>
          </p:nvPr>
        </p:nvSpPr>
        <p:spPr>
          <a:xfrm>
            <a:off x="940713" y="2912688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dû faire une grosse soirée de rattrapage.</a:t>
            </a:r>
            <a:endParaRPr sz="1400"/>
          </a:p>
        </p:txBody>
      </p:sp>
      <p:sp>
        <p:nvSpPr>
          <p:cNvPr id="843" name="Google Shape;843;p67"/>
          <p:cNvSpPr txBox="1"/>
          <p:nvPr>
            <p:ph idx="3" type="ctrTitle"/>
          </p:nvPr>
        </p:nvSpPr>
        <p:spPr>
          <a:xfrm>
            <a:off x="3261938" y="29276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Différents environnements</a:t>
            </a:r>
            <a:endParaRPr/>
          </a:p>
        </p:txBody>
      </p:sp>
      <p:sp>
        <p:nvSpPr>
          <p:cNvPr id="844" name="Google Shape;844;p67"/>
          <p:cNvSpPr txBox="1"/>
          <p:nvPr>
            <p:ph idx="4" type="subTitle"/>
          </p:nvPr>
        </p:nvSpPr>
        <p:spPr>
          <a:xfrm>
            <a:off x="3438013" y="1851500"/>
            <a:ext cx="24045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Il a fallu s’assurer que notre projet soit exécutable par tous les membres de l’équipe.</a:t>
            </a:r>
            <a:endParaRPr sz="1400"/>
          </a:p>
        </p:txBody>
      </p:sp>
      <p:cxnSp>
        <p:nvCxnSpPr>
          <p:cNvPr id="845" name="Google Shape;845;p67"/>
          <p:cNvCxnSpPr/>
          <p:nvPr/>
        </p:nvCxnSpPr>
        <p:spPr>
          <a:xfrm>
            <a:off x="3303463" y="2165263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67"/>
          <p:cNvSpPr/>
          <p:nvPr/>
        </p:nvSpPr>
        <p:spPr>
          <a:xfrm>
            <a:off x="1644313" y="1832738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7"/>
          <p:cNvSpPr/>
          <p:nvPr/>
        </p:nvSpPr>
        <p:spPr>
          <a:xfrm>
            <a:off x="4317913" y="3428061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67"/>
          <p:cNvGrpSpPr/>
          <p:nvPr/>
        </p:nvGrpSpPr>
        <p:grpSpPr>
          <a:xfrm>
            <a:off x="4494398" y="3584912"/>
            <a:ext cx="291767" cy="330964"/>
            <a:chOff x="-45286550" y="3200500"/>
            <a:chExt cx="263875" cy="299325"/>
          </a:xfrm>
        </p:grpSpPr>
        <p:sp>
          <p:nvSpPr>
            <p:cNvPr id="849" name="Google Shape;849;p67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2" name="Google Shape;852;p67"/>
          <p:cNvCxnSpPr/>
          <p:nvPr/>
        </p:nvCxnSpPr>
        <p:spPr>
          <a:xfrm>
            <a:off x="5935538" y="2165263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67"/>
          <p:cNvSpPr txBox="1"/>
          <p:nvPr>
            <p:ph idx="2" type="ctrTitle"/>
          </p:nvPr>
        </p:nvSpPr>
        <p:spPr>
          <a:xfrm>
            <a:off x="5977063" y="2705351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Redmine</a:t>
            </a:r>
            <a:endParaRPr/>
          </a:p>
        </p:txBody>
      </p:sp>
      <p:sp>
        <p:nvSpPr>
          <p:cNvPr id="854" name="Google Shape;854;p67"/>
          <p:cNvSpPr txBox="1"/>
          <p:nvPr>
            <p:ph idx="1" type="subTitle"/>
          </p:nvPr>
        </p:nvSpPr>
        <p:spPr>
          <a:xfrm>
            <a:off x="6287913" y="2991113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eu de la difficulté à utiliser Redmine à son plein potentiel.</a:t>
            </a:r>
            <a:endParaRPr sz="1400"/>
          </a:p>
        </p:txBody>
      </p:sp>
      <p:sp>
        <p:nvSpPr>
          <p:cNvPr id="855" name="Google Shape;855;p67"/>
          <p:cNvSpPr/>
          <p:nvPr/>
        </p:nvSpPr>
        <p:spPr>
          <a:xfrm>
            <a:off x="6991513" y="1911163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67"/>
          <p:cNvGrpSpPr/>
          <p:nvPr/>
        </p:nvGrpSpPr>
        <p:grpSpPr>
          <a:xfrm>
            <a:off x="7147943" y="2059244"/>
            <a:ext cx="350302" cy="348568"/>
            <a:chOff x="-62151950" y="4111775"/>
            <a:chExt cx="318225" cy="316650"/>
          </a:xfrm>
        </p:grpSpPr>
        <p:sp>
          <p:nvSpPr>
            <p:cNvPr id="857" name="Google Shape;857;p67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7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7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67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 Hirigoyen </a:t>
            </a:r>
            <a:r>
              <a:rPr lang="en"/>
              <a:t>- 42</a:t>
            </a:r>
            <a:endParaRPr/>
          </a:p>
        </p:txBody>
      </p:sp>
      <p:grpSp>
        <p:nvGrpSpPr>
          <p:cNvPr id="862" name="Google Shape;862;p67"/>
          <p:cNvGrpSpPr/>
          <p:nvPr/>
        </p:nvGrpSpPr>
        <p:grpSpPr>
          <a:xfrm>
            <a:off x="1823900" y="1999979"/>
            <a:ext cx="308692" cy="307019"/>
            <a:chOff x="1535000" y="3223325"/>
            <a:chExt cx="484450" cy="481825"/>
          </a:xfrm>
        </p:grpSpPr>
        <p:sp>
          <p:nvSpPr>
            <p:cNvPr id="863" name="Google Shape;863;p67"/>
            <p:cNvSpPr/>
            <p:nvPr/>
          </p:nvSpPr>
          <p:spPr>
            <a:xfrm>
              <a:off x="1760150" y="3308225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67"/>
            <p:cNvSpPr/>
            <p:nvPr/>
          </p:nvSpPr>
          <p:spPr>
            <a:xfrm>
              <a:off x="1873075" y="3421150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67"/>
            <p:cNvSpPr/>
            <p:nvPr/>
          </p:nvSpPr>
          <p:spPr>
            <a:xfrm>
              <a:off x="1535000" y="3223325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Accomplissements</a:t>
            </a:r>
            <a:endParaRPr/>
          </a:p>
        </p:txBody>
      </p:sp>
      <p:sp>
        <p:nvSpPr>
          <p:cNvPr id="871" name="Google Shape;871;p68"/>
          <p:cNvSpPr txBox="1"/>
          <p:nvPr>
            <p:ph idx="2" type="ctrTitle"/>
          </p:nvPr>
        </p:nvSpPr>
        <p:spPr>
          <a:xfrm>
            <a:off x="561600" y="28713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Automatisation des adresses IP</a:t>
            </a:r>
            <a:endParaRPr/>
          </a:p>
        </p:txBody>
      </p:sp>
      <p:sp>
        <p:nvSpPr>
          <p:cNvPr id="872" name="Google Shape;872;p68"/>
          <p:cNvSpPr txBox="1"/>
          <p:nvPr>
            <p:ph idx="1" type="subTitle"/>
          </p:nvPr>
        </p:nvSpPr>
        <p:spPr>
          <a:xfrm>
            <a:off x="872450" y="3205650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Intégration avec Firebase pour rendre le développement fluide.</a:t>
            </a:r>
            <a:endParaRPr sz="1400"/>
          </a:p>
        </p:txBody>
      </p:sp>
      <p:sp>
        <p:nvSpPr>
          <p:cNvPr id="873" name="Google Shape;873;p68"/>
          <p:cNvSpPr txBox="1"/>
          <p:nvPr>
            <p:ph idx="3" type="ctrTitle"/>
          </p:nvPr>
        </p:nvSpPr>
        <p:spPr>
          <a:xfrm>
            <a:off x="3235200" y="27770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Utilisateur</a:t>
            </a:r>
            <a:endParaRPr/>
          </a:p>
        </p:txBody>
      </p:sp>
      <p:sp>
        <p:nvSpPr>
          <p:cNvPr id="874" name="Google Shape;874;p68"/>
          <p:cNvSpPr txBox="1"/>
          <p:nvPr>
            <p:ph idx="4" type="subTitle"/>
          </p:nvPr>
        </p:nvSpPr>
        <p:spPr>
          <a:xfrm>
            <a:off x="3462900" y="22024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Interface utilisateur fluide et intuitive.</a:t>
            </a:r>
            <a:endParaRPr sz="1400"/>
          </a:p>
        </p:txBody>
      </p:sp>
      <p:sp>
        <p:nvSpPr>
          <p:cNvPr id="875" name="Google Shape;875;p68"/>
          <p:cNvSpPr txBox="1"/>
          <p:nvPr>
            <p:ph idx="6" type="subTitle"/>
          </p:nvPr>
        </p:nvSpPr>
        <p:spPr>
          <a:xfrm>
            <a:off x="6136500" y="3062775"/>
            <a:ext cx="22182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réussi à compiler pour ARM à partir d’une machine x86 et nous n’avons qu’à appeler pacman pour l’installer.</a:t>
            </a:r>
            <a:endParaRPr sz="1400"/>
          </a:p>
        </p:txBody>
      </p:sp>
      <p:sp>
        <p:nvSpPr>
          <p:cNvPr id="876" name="Google Shape;876;p68"/>
          <p:cNvSpPr txBox="1"/>
          <p:nvPr>
            <p:ph idx="5" type="ctrTitle"/>
          </p:nvPr>
        </p:nvSpPr>
        <p:spPr>
          <a:xfrm>
            <a:off x="5908800" y="27770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 pour ARM</a:t>
            </a:r>
            <a:endParaRPr/>
          </a:p>
        </p:txBody>
      </p:sp>
      <p:cxnSp>
        <p:nvCxnSpPr>
          <p:cNvPr id="877" name="Google Shape;877;p68"/>
          <p:cNvCxnSpPr/>
          <p:nvPr/>
        </p:nvCxnSpPr>
        <p:spPr>
          <a:xfrm>
            <a:off x="3235200" y="21584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68"/>
          <p:cNvCxnSpPr/>
          <p:nvPr/>
        </p:nvCxnSpPr>
        <p:spPr>
          <a:xfrm>
            <a:off x="5908800" y="21584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68"/>
          <p:cNvSpPr/>
          <p:nvPr/>
        </p:nvSpPr>
        <p:spPr>
          <a:xfrm>
            <a:off x="1576050" y="18259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8"/>
          <p:cNvSpPr/>
          <p:nvPr/>
        </p:nvSpPr>
        <p:spPr>
          <a:xfrm>
            <a:off x="4249650" y="3421274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8"/>
          <p:cNvSpPr/>
          <p:nvPr/>
        </p:nvSpPr>
        <p:spPr>
          <a:xfrm>
            <a:off x="6923250" y="18274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68"/>
          <p:cNvSpPr/>
          <p:nvPr/>
        </p:nvSpPr>
        <p:spPr>
          <a:xfrm>
            <a:off x="1722877" y="1974202"/>
            <a:ext cx="351155" cy="351183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  <p:grpSp>
        <p:nvGrpSpPr>
          <p:cNvPr id="883" name="Google Shape;883;p68"/>
          <p:cNvGrpSpPr/>
          <p:nvPr/>
        </p:nvGrpSpPr>
        <p:grpSpPr>
          <a:xfrm>
            <a:off x="4417649" y="3524125"/>
            <a:ext cx="308692" cy="438991"/>
            <a:chOff x="3342725" y="2620775"/>
            <a:chExt cx="338775" cy="481825"/>
          </a:xfrm>
        </p:grpSpPr>
        <p:sp>
          <p:nvSpPr>
            <p:cNvPr id="884" name="Google Shape;884;p68"/>
            <p:cNvSpPr/>
            <p:nvPr/>
          </p:nvSpPr>
          <p:spPr>
            <a:xfrm>
              <a:off x="3342725" y="2620775"/>
              <a:ext cx="338775" cy="56475"/>
            </a:xfrm>
            <a:custGeom>
              <a:rect b="b" l="l" r="r" t="t"/>
              <a:pathLst>
                <a:path extrusionOk="0"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" name="Google Shape;885;p68"/>
            <p:cNvSpPr/>
            <p:nvPr/>
          </p:nvSpPr>
          <p:spPr>
            <a:xfrm>
              <a:off x="3342725" y="2705450"/>
              <a:ext cx="338775" cy="284225"/>
            </a:xfrm>
            <a:custGeom>
              <a:rect b="b" l="l" r="r" t="t"/>
              <a:pathLst>
                <a:path extrusionOk="0"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6" name="Google Shape;886;p68"/>
            <p:cNvSpPr/>
            <p:nvPr/>
          </p:nvSpPr>
          <p:spPr>
            <a:xfrm>
              <a:off x="3342725" y="3017875"/>
              <a:ext cx="338775" cy="84725"/>
            </a:xfrm>
            <a:custGeom>
              <a:rect b="b" l="l" r="r" t="t"/>
              <a:pathLst>
                <a:path extrusionOk="0"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7" name="Google Shape;887;p68"/>
          <p:cNvGrpSpPr/>
          <p:nvPr/>
        </p:nvGrpSpPr>
        <p:grpSpPr>
          <a:xfrm>
            <a:off x="7069982" y="1971100"/>
            <a:ext cx="360825" cy="357388"/>
            <a:chOff x="5049725" y="1435050"/>
            <a:chExt cx="486550" cy="481850"/>
          </a:xfrm>
        </p:grpSpPr>
        <p:sp>
          <p:nvSpPr>
            <p:cNvPr id="888" name="Google Shape;888;p68"/>
            <p:cNvSpPr/>
            <p:nvPr/>
          </p:nvSpPr>
          <p:spPr>
            <a:xfrm>
              <a:off x="5136300" y="1519775"/>
              <a:ext cx="310550" cy="310550"/>
            </a:xfrm>
            <a:custGeom>
              <a:rect b="b" l="l" r="r" t="t"/>
              <a:pathLst>
                <a:path extrusionOk="0"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" name="Google Shape;889;p68"/>
            <p:cNvSpPr/>
            <p:nvPr/>
          </p:nvSpPr>
          <p:spPr>
            <a:xfrm>
              <a:off x="5184925" y="157625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" name="Google Shape;890;p68"/>
            <p:cNvSpPr/>
            <p:nvPr/>
          </p:nvSpPr>
          <p:spPr>
            <a:xfrm>
              <a:off x="5049725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1" name="Google Shape;891;p68"/>
            <p:cNvSpPr/>
            <p:nvPr/>
          </p:nvSpPr>
          <p:spPr>
            <a:xfrm>
              <a:off x="5245825" y="1435050"/>
              <a:ext cx="290450" cy="282350"/>
            </a:xfrm>
            <a:custGeom>
              <a:rect b="b" l="l" r="r" t="t"/>
              <a:pathLst>
                <a:path extrusionOk="0"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2" name="Google Shape;892;p68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 Hirigoyen - 43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positifs</a:t>
            </a:r>
            <a:endParaRPr/>
          </a:p>
        </p:txBody>
      </p:sp>
      <p:sp>
        <p:nvSpPr>
          <p:cNvPr id="898" name="Google Shape;898;p69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899" name="Google Shape;899;p69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été rapides et efficaces dans le développement de fonctionnalités.</a:t>
            </a:r>
            <a:endParaRPr sz="1400"/>
          </a:p>
        </p:txBody>
      </p:sp>
      <p:sp>
        <p:nvSpPr>
          <p:cNvPr id="900" name="Google Shape;900;p69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Cohésion</a:t>
            </a:r>
            <a:endParaRPr/>
          </a:p>
        </p:txBody>
      </p:sp>
      <p:sp>
        <p:nvSpPr>
          <p:cNvPr id="901" name="Google Shape;901;p69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bien travaillé ensemble et avons une belle dynamique d’équipe.</a:t>
            </a:r>
            <a:endParaRPr sz="1400"/>
          </a:p>
        </p:txBody>
      </p:sp>
      <p:sp>
        <p:nvSpPr>
          <p:cNvPr id="902" name="Google Shape;902;p69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Compétences techniques</a:t>
            </a:r>
            <a:endParaRPr/>
          </a:p>
        </p:txBody>
      </p:sp>
      <p:sp>
        <p:nvSpPr>
          <p:cNvPr id="903" name="Google Shape;903;p69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Nous avons une équipe forte et nous avons pu profiter de l’expérience de chacun.</a:t>
            </a:r>
            <a:endParaRPr sz="1400"/>
          </a:p>
        </p:txBody>
      </p:sp>
      <p:cxnSp>
        <p:nvCxnSpPr>
          <p:cNvPr id="904" name="Google Shape;904;p69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69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69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9"/>
          <p:cNvSpPr/>
          <p:nvPr/>
        </p:nvSpPr>
        <p:spPr>
          <a:xfrm>
            <a:off x="4249650" y="3448974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9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9"/>
          <p:cNvSpPr/>
          <p:nvPr/>
        </p:nvSpPr>
        <p:spPr>
          <a:xfrm>
            <a:off x="1723687" y="2020919"/>
            <a:ext cx="349421" cy="34768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910" name="Google Shape;910;p69"/>
          <p:cNvGrpSpPr/>
          <p:nvPr/>
        </p:nvGrpSpPr>
        <p:grpSpPr>
          <a:xfrm>
            <a:off x="4406524" y="3605844"/>
            <a:ext cx="330964" cy="330964"/>
            <a:chOff x="-49027775" y="3183175"/>
            <a:chExt cx="299325" cy="299325"/>
          </a:xfrm>
        </p:grpSpPr>
        <p:sp>
          <p:nvSpPr>
            <p:cNvPr id="911" name="Google Shape;911;p69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69"/>
          <p:cNvGrpSpPr/>
          <p:nvPr/>
        </p:nvGrpSpPr>
        <p:grpSpPr>
          <a:xfrm>
            <a:off x="7106262" y="2010439"/>
            <a:ext cx="278692" cy="331130"/>
            <a:chOff x="-48233050" y="3569725"/>
            <a:chExt cx="252050" cy="299475"/>
          </a:xfrm>
        </p:grpSpPr>
        <p:sp>
          <p:nvSpPr>
            <p:cNvPr id="916" name="Google Shape;916;p69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69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 Hirigoyen - 44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7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à améliorer</a:t>
            </a:r>
            <a:endParaRPr/>
          </a:p>
        </p:txBody>
      </p:sp>
      <p:sp>
        <p:nvSpPr>
          <p:cNvPr id="925" name="Google Shape;925;p7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Changements de contexte</a:t>
            </a:r>
            <a:endParaRPr/>
          </a:p>
        </p:txBody>
      </p:sp>
      <p:sp>
        <p:nvSpPr>
          <p:cNvPr id="926" name="Google Shape;926;p7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Notre modèle d’organisation reposait sur beaucoup de changements de contexte, ce qui nous a ralenti.</a:t>
            </a:r>
            <a:endParaRPr sz="1400"/>
          </a:p>
        </p:txBody>
      </p:sp>
      <p:sp>
        <p:nvSpPr>
          <p:cNvPr id="927" name="Google Shape;927;p7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Partage du savoir</a:t>
            </a:r>
            <a:endParaRPr/>
          </a:p>
        </p:txBody>
      </p:sp>
      <p:sp>
        <p:nvSpPr>
          <p:cNvPr id="928" name="Google Shape;928;p70"/>
          <p:cNvSpPr txBox="1"/>
          <p:nvPr>
            <p:ph idx="4" type="subTitle"/>
          </p:nvPr>
        </p:nvSpPr>
        <p:spPr>
          <a:xfrm>
            <a:off x="3462900" y="19508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 partage du savoir s’est fait un peu difficilement entre certaines parties.</a:t>
            </a:r>
            <a:endParaRPr sz="1400"/>
          </a:p>
        </p:txBody>
      </p:sp>
      <p:sp>
        <p:nvSpPr>
          <p:cNvPr id="929" name="Google Shape;929;p7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 des priorités</a:t>
            </a:r>
            <a:endParaRPr/>
          </a:p>
        </p:txBody>
      </p:sp>
      <p:sp>
        <p:nvSpPr>
          <p:cNvPr id="930" name="Google Shape;930;p7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 ne mettant pas le cours de projet en priorité, nous avons pris un peu de retard.</a:t>
            </a:r>
            <a:endParaRPr sz="1400"/>
          </a:p>
        </p:txBody>
      </p:sp>
      <p:cxnSp>
        <p:nvCxnSpPr>
          <p:cNvPr id="931" name="Google Shape;931;p7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7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70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0"/>
          <p:cNvSpPr/>
          <p:nvPr/>
        </p:nvSpPr>
        <p:spPr>
          <a:xfrm>
            <a:off x="4249650" y="3448974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0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70"/>
          <p:cNvGrpSpPr/>
          <p:nvPr/>
        </p:nvGrpSpPr>
        <p:grpSpPr>
          <a:xfrm>
            <a:off x="1733035" y="2029345"/>
            <a:ext cx="330827" cy="330827"/>
            <a:chOff x="583100" y="3982600"/>
            <a:chExt cx="296175" cy="296175"/>
          </a:xfrm>
        </p:grpSpPr>
        <p:sp>
          <p:nvSpPr>
            <p:cNvPr id="937" name="Google Shape;937;p70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4" name="Google Shape;944;p70"/>
          <p:cNvSpPr/>
          <p:nvPr/>
        </p:nvSpPr>
        <p:spPr>
          <a:xfrm>
            <a:off x="4407462" y="3605856"/>
            <a:ext cx="329068" cy="328175"/>
          </a:xfrm>
          <a:custGeom>
            <a:rect b="b" l="l" r="r" t="t"/>
            <a:pathLst>
              <a:path extrusionOk="0"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5" name="Google Shape;945;p70"/>
          <p:cNvGrpSpPr/>
          <p:nvPr/>
        </p:nvGrpSpPr>
        <p:grpSpPr>
          <a:xfrm>
            <a:off x="7080140" y="2029348"/>
            <a:ext cx="331721" cy="330827"/>
            <a:chOff x="3859600" y="3591950"/>
            <a:chExt cx="296975" cy="296175"/>
          </a:xfrm>
        </p:grpSpPr>
        <p:sp>
          <p:nvSpPr>
            <p:cNvPr id="946" name="Google Shape;946;p70"/>
            <p:cNvSpPr/>
            <p:nvPr/>
          </p:nvSpPr>
          <p:spPr>
            <a:xfrm>
              <a:off x="4034450" y="3766000"/>
              <a:ext cx="122125" cy="122125"/>
            </a:xfrm>
            <a:custGeom>
              <a:rect b="b" l="l" r="r" t="t"/>
              <a:pathLst>
                <a:path extrusionOk="0"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3860400" y="3679375"/>
              <a:ext cx="260725" cy="173300"/>
            </a:xfrm>
            <a:custGeom>
              <a:rect b="b" l="l" r="r" t="t"/>
              <a:pathLst>
                <a:path extrusionOk="0"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3859600" y="3591950"/>
              <a:ext cx="261525" cy="70900"/>
            </a:xfrm>
            <a:custGeom>
              <a:rect b="b" l="l" r="r" t="t"/>
              <a:pathLst>
                <a:path extrusionOk="0"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70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 Hirigoyen - 45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Apprentissages</a:t>
            </a:r>
            <a:endParaRPr/>
          </a:p>
        </p:txBody>
      </p:sp>
      <p:sp>
        <p:nvSpPr>
          <p:cNvPr id="955" name="Google Shape;955;p71"/>
          <p:cNvSpPr txBox="1"/>
          <p:nvPr>
            <p:ph idx="2" type="ctrTitle"/>
          </p:nvPr>
        </p:nvSpPr>
        <p:spPr>
          <a:xfrm>
            <a:off x="1880925" y="1286963"/>
            <a:ext cx="5326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Ne pas se reposer sur notre </a:t>
            </a:r>
            <a:r>
              <a:rPr lang="en"/>
              <a:t>maîtrise du sujet</a:t>
            </a:r>
            <a:endParaRPr/>
          </a:p>
        </p:txBody>
      </p:sp>
      <p:sp>
        <p:nvSpPr>
          <p:cNvPr id="956" name="Google Shape;956;p71"/>
          <p:cNvSpPr txBox="1"/>
          <p:nvPr>
            <p:ph idx="2" type="ctrTitle"/>
          </p:nvPr>
        </p:nvSpPr>
        <p:spPr>
          <a:xfrm>
            <a:off x="1936875" y="1909988"/>
            <a:ext cx="5326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Prioriser une </a:t>
            </a:r>
            <a:r>
              <a:rPr lang="en"/>
              <a:t>bonne cohésion</a:t>
            </a:r>
            <a:endParaRPr/>
          </a:p>
        </p:txBody>
      </p:sp>
      <p:sp>
        <p:nvSpPr>
          <p:cNvPr id="957" name="Google Shape;957;p71"/>
          <p:cNvSpPr txBox="1"/>
          <p:nvPr>
            <p:ph idx="2" type="ctrTitle"/>
          </p:nvPr>
        </p:nvSpPr>
        <p:spPr>
          <a:xfrm>
            <a:off x="1936875" y="2533013"/>
            <a:ext cx="5326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Mettre </a:t>
            </a:r>
            <a:r>
              <a:rPr lang="en"/>
              <a:t>projet </a:t>
            </a:r>
            <a:r>
              <a:rPr b="0" lang="en"/>
              <a:t>en </a:t>
            </a:r>
            <a:r>
              <a:rPr lang="en"/>
              <a:t>priorité</a:t>
            </a:r>
            <a:endParaRPr/>
          </a:p>
        </p:txBody>
      </p:sp>
      <p:sp>
        <p:nvSpPr>
          <p:cNvPr id="958" name="Google Shape;958;p71"/>
          <p:cNvSpPr txBox="1"/>
          <p:nvPr>
            <p:ph idx="2" type="ctrTitle"/>
          </p:nvPr>
        </p:nvSpPr>
        <p:spPr>
          <a:xfrm>
            <a:off x="1880925" y="3156038"/>
            <a:ext cx="5326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Accumuler </a:t>
            </a:r>
            <a:r>
              <a:rPr lang="en"/>
              <a:t>le moins </a:t>
            </a:r>
            <a:r>
              <a:rPr b="0" lang="en"/>
              <a:t>de retard possible, ou </a:t>
            </a:r>
            <a:r>
              <a:rPr lang="en"/>
              <a:t>prévoir le retard </a:t>
            </a:r>
            <a:r>
              <a:rPr b="0" lang="en"/>
              <a:t>dans l’organisation</a:t>
            </a:r>
            <a:endParaRPr b="0"/>
          </a:p>
        </p:txBody>
      </p:sp>
      <p:sp>
        <p:nvSpPr>
          <p:cNvPr id="959" name="Google Shape;959;p71"/>
          <p:cNvSpPr txBox="1"/>
          <p:nvPr>
            <p:ph idx="12" type="sldNum"/>
          </p:nvPr>
        </p:nvSpPr>
        <p:spPr>
          <a:xfrm>
            <a:off x="7451049" y="4749850"/>
            <a:ext cx="165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 Hirigoyen - 46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2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Des Questions?</a:t>
            </a:r>
            <a:endParaRPr sz="2400"/>
          </a:p>
        </p:txBody>
      </p:sp>
      <p:sp>
        <p:nvSpPr>
          <p:cNvPr id="965" name="Google Shape;965;p72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MERCI!</a:t>
            </a:r>
            <a:endParaRPr/>
          </a:p>
        </p:txBody>
      </p:sp>
      <p:cxnSp>
        <p:nvCxnSpPr>
          <p:cNvPr id="966" name="Google Shape;966;p72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72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8" name="Google Shape;96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serveur et les mineurs</a:t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1071025" y="1465550"/>
            <a:ext cx="30297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C/C++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Zedboard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 REST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Gestion des mineurs déconnectés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Démarrage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automatique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58" name="Google Shape;258;p30"/>
          <p:cNvCxnSpPr>
            <a:stCxn id="259" idx="3"/>
            <a:endCxn id="260" idx="1"/>
          </p:cNvCxnSpPr>
          <p:nvPr/>
        </p:nvCxnSpPr>
        <p:spPr>
          <a:xfrm>
            <a:off x="5974926" y="1952038"/>
            <a:ext cx="14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5960825" y="2480150"/>
            <a:ext cx="1498500" cy="10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2" name="Google Shape;262;p30"/>
          <p:cNvCxnSpPr/>
          <p:nvPr/>
        </p:nvCxnSpPr>
        <p:spPr>
          <a:xfrm flipH="1">
            <a:off x="5988850" y="2475450"/>
            <a:ext cx="1475100" cy="10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3" name="Google Shape;263;p30"/>
          <p:cNvCxnSpPr>
            <a:stCxn id="259" idx="2"/>
            <a:endCxn id="264" idx="0"/>
          </p:cNvCxnSpPr>
          <p:nvPr/>
        </p:nvCxnSpPr>
        <p:spPr>
          <a:xfrm>
            <a:off x="5340775" y="2480800"/>
            <a:ext cx="0" cy="10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5" name="Google Shape;265;p30"/>
          <p:cNvCxnSpPr>
            <a:stCxn id="264" idx="3"/>
            <a:endCxn id="266" idx="1"/>
          </p:cNvCxnSpPr>
          <p:nvPr/>
        </p:nvCxnSpPr>
        <p:spPr>
          <a:xfrm>
            <a:off x="5974926" y="4042313"/>
            <a:ext cx="147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7" name="Google Shape;267;p30"/>
          <p:cNvCxnSpPr>
            <a:stCxn id="260" idx="2"/>
            <a:endCxn id="266" idx="0"/>
          </p:cNvCxnSpPr>
          <p:nvPr/>
        </p:nvCxnSpPr>
        <p:spPr>
          <a:xfrm>
            <a:off x="8079275" y="2480800"/>
            <a:ext cx="0" cy="10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8" name="Google Shape;268;p30"/>
          <p:cNvSpPr txBox="1"/>
          <p:nvPr/>
        </p:nvSpPr>
        <p:spPr>
          <a:xfrm>
            <a:off x="4725450" y="1127350"/>
            <a:ext cx="11697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Serveur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7487600" y="1127350"/>
            <a:ext cx="1117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 #1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7628500" y="4469425"/>
            <a:ext cx="1117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 #2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4878125" y="4469425"/>
            <a:ext cx="11178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Mineur #3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72" name="Google Shape;272;p30"/>
          <p:cNvSpPr/>
          <p:nvPr/>
        </p:nvSpPr>
        <p:spPr>
          <a:xfrm>
            <a:off x="1136650" y="3826775"/>
            <a:ext cx="431100" cy="431100"/>
          </a:xfrm>
          <a:prstGeom prst="cube">
            <a:avLst>
              <a:gd fmla="val 25000" name="adj"/>
            </a:avLst>
          </a:prstGeom>
          <a:solidFill>
            <a:srgbClr val="38C9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1728865" y="3826775"/>
            <a:ext cx="431100" cy="431100"/>
          </a:xfrm>
          <a:prstGeom prst="cube">
            <a:avLst>
              <a:gd fmla="val 25000" name="adj"/>
            </a:avLst>
          </a:prstGeom>
          <a:solidFill>
            <a:srgbClr val="38C9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2321080" y="3826775"/>
            <a:ext cx="431100" cy="431100"/>
          </a:xfrm>
          <a:prstGeom prst="cube">
            <a:avLst>
              <a:gd fmla="val 25000" name="adj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2913295" y="3826775"/>
            <a:ext cx="431100" cy="431100"/>
          </a:xfrm>
          <a:prstGeom prst="cube">
            <a:avLst>
              <a:gd fmla="val 25000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1529228" y="398802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2121443" y="398802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2713659" y="3988027"/>
            <a:ext cx="199500" cy="108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225" y="1451649"/>
            <a:ext cx="1169700" cy="10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925" y="3541911"/>
            <a:ext cx="1169700" cy="10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650" y="3541911"/>
            <a:ext cx="1169700" cy="10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425" y="1465561"/>
            <a:ext cx="1169700" cy="1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7640185" y="4749850"/>
            <a:ext cx="146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Bernard Meunier - 5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ctrTitle"/>
          </p:nvPr>
        </p:nvSpPr>
        <p:spPr>
          <a:xfrm>
            <a:off x="-134824" y="343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client desktop</a:t>
            </a:r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774325" y="1658100"/>
            <a:ext cx="33960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Affichage des logs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Création/suppression de comptes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Affichage de la 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chaîne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de blocs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Architecture au choix (sauf web)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31"/>
          <p:cNvSpPr txBox="1"/>
          <p:nvPr>
            <p:ph type="ctrTitle"/>
          </p:nvPr>
        </p:nvSpPr>
        <p:spPr>
          <a:xfrm>
            <a:off x="3929701" y="3434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L'application android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5079475" y="1658100"/>
            <a:ext cx="3513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Deux types de comptes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Android 7 ou plus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Java ou Kotlin sur Android Studio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 Light"/>
              <a:buChar char="●"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Tablette Samsung A 10.1 2019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7640185" y="4749850"/>
            <a:ext cx="146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Bernard Meunier - 6</a:t>
            </a:r>
            <a:endParaRPr/>
          </a:p>
        </p:txBody>
      </p:sp>
      <p:cxnSp>
        <p:nvCxnSpPr>
          <p:cNvPr id="293" name="Google Shape;293;p31"/>
          <p:cNvCxnSpPr/>
          <p:nvPr/>
        </p:nvCxnSpPr>
        <p:spPr>
          <a:xfrm>
            <a:off x="4572000" y="274975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Trois livrables</a:t>
            </a:r>
            <a:endParaRPr/>
          </a:p>
        </p:txBody>
      </p:sp>
      <p:sp>
        <p:nvSpPr>
          <p:cNvPr id="299" name="Google Shape;299;p32"/>
          <p:cNvSpPr txBox="1"/>
          <p:nvPr>
            <p:ph idx="2" type="ctrTitle"/>
          </p:nvPr>
        </p:nvSpPr>
        <p:spPr>
          <a:xfrm>
            <a:off x="399650" y="15462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26 septembre</a:t>
            </a:r>
            <a:endParaRPr sz="2200"/>
          </a:p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544250" y="1972825"/>
            <a:ext cx="2367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Prototype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Application android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Serveur REST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 mineur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Des communications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1" name="Google Shape;301;p32"/>
          <p:cNvSpPr txBox="1"/>
          <p:nvPr>
            <p:ph idx="3" type="ctrTitle"/>
          </p:nvPr>
        </p:nvSpPr>
        <p:spPr>
          <a:xfrm>
            <a:off x="3073225" y="154626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7 novembre</a:t>
            </a:r>
            <a:endParaRPr sz="2200"/>
          </a:p>
        </p:txBody>
      </p:sp>
      <p:sp>
        <p:nvSpPr>
          <p:cNvPr id="302" name="Google Shape;302;p32"/>
          <p:cNvSpPr txBox="1"/>
          <p:nvPr>
            <p:ph idx="4" type="subTitle"/>
          </p:nvPr>
        </p:nvSpPr>
        <p:spPr>
          <a:xfrm>
            <a:off x="3139825" y="1973775"/>
            <a:ext cx="2673600" cy="25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Livrable </a:t>
            </a:r>
            <a:r>
              <a:rPr lang="en" sz="2000">
                <a:solidFill>
                  <a:schemeClr val="dk1"/>
                </a:solidFill>
              </a:rPr>
              <a:t>intermédiaire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 édition completé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ransaction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3 mineurs fonctionnels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Logs sur sortie </a:t>
            </a:r>
            <a:r>
              <a:rPr lang="en" sz="1600">
                <a:solidFill>
                  <a:schemeClr val="dk1"/>
                </a:solidFill>
              </a:rPr>
              <a:t>standard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PC reçoit les logs du serveur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3" name="Google Shape;303;p32"/>
          <p:cNvSpPr txBox="1"/>
          <p:nvPr>
            <p:ph idx="5" type="ctrTitle"/>
          </p:nvPr>
        </p:nvSpPr>
        <p:spPr>
          <a:xfrm>
            <a:off x="5908800" y="15453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28 novembre</a:t>
            </a:r>
            <a:endParaRPr sz="2200"/>
          </a:p>
        </p:txBody>
      </p:sp>
      <p:sp>
        <p:nvSpPr>
          <p:cNvPr id="304" name="Google Shape;304;p32"/>
          <p:cNvSpPr txBox="1"/>
          <p:nvPr>
            <p:ph idx="6" type="subTitle"/>
          </p:nvPr>
        </p:nvSpPr>
        <p:spPr>
          <a:xfrm>
            <a:off x="6122100" y="1972825"/>
            <a:ext cx="26736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Remise finale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Démarrage automatique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Perte de mineurs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PC reçoit tous les logs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Création et suppression de comptes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Compte consultation android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7640185" y="4749850"/>
            <a:ext cx="146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Bernard Meunier - 7</a:t>
            </a:r>
            <a:endParaRPr/>
          </a:p>
        </p:txBody>
      </p:sp>
      <p:cxnSp>
        <p:nvCxnSpPr>
          <p:cNvPr id="306" name="Google Shape;306;p32"/>
          <p:cNvCxnSpPr/>
          <p:nvPr/>
        </p:nvCxnSpPr>
        <p:spPr>
          <a:xfrm>
            <a:off x="2952875" y="0"/>
            <a:ext cx="0" cy="11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2"/>
          <p:cNvCxnSpPr/>
          <p:nvPr/>
        </p:nvCxnSpPr>
        <p:spPr>
          <a:xfrm>
            <a:off x="5908800" y="3796200"/>
            <a:ext cx="0" cy="13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Contrat</a:t>
            </a:r>
            <a:endParaRPr/>
          </a:p>
        </p:txBody>
      </p:sp>
      <p:sp>
        <p:nvSpPr>
          <p:cNvPr id="313" name="Google Shape;313;p33"/>
          <p:cNvSpPr txBox="1"/>
          <p:nvPr>
            <p:ph idx="2" type="title"/>
          </p:nvPr>
        </p:nvSpPr>
        <p:spPr>
          <a:xfrm>
            <a:off x="560551" y="2469250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480</a:t>
            </a:r>
            <a:endParaRPr sz="3000"/>
          </a:p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 flipH="1">
            <a:off x="2206276" y="17507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Contrat de type </a:t>
            </a:r>
            <a:endParaRPr sz="1600"/>
          </a:p>
        </p:txBody>
      </p:sp>
      <p:sp>
        <p:nvSpPr>
          <p:cNvPr id="315" name="Google Shape;315;p33"/>
          <p:cNvSpPr txBox="1"/>
          <p:nvPr>
            <p:ph idx="1" type="subTitle"/>
          </p:nvPr>
        </p:nvSpPr>
        <p:spPr>
          <a:xfrm flipH="1">
            <a:off x="2322800" y="2706225"/>
            <a:ext cx="39486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heures maximum allouées pour le projet</a:t>
            </a:r>
            <a:endParaRPr sz="1600"/>
          </a:p>
        </p:txBody>
      </p:sp>
      <p:sp>
        <p:nvSpPr>
          <p:cNvPr id="316" name="Google Shape;316;p33"/>
          <p:cNvSpPr txBox="1"/>
          <p:nvPr>
            <p:ph idx="2" type="title"/>
          </p:nvPr>
        </p:nvSpPr>
        <p:spPr>
          <a:xfrm>
            <a:off x="5334950" y="1506900"/>
            <a:ext cx="22848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Clé en main</a:t>
            </a:r>
            <a:endParaRPr sz="3000"/>
          </a:p>
        </p:txBody>
      </p:sp>
      <p:sp>
        <p:nvSpPr>
          <p:cNvPr id="317" name="Google Shape;317;p33"/>
          <p:cNvSpPr txBox="1"/>
          <p:nvPr/>
        </p:nvSpPr>
        <p:spPr>
          <a:xfrm>
            <a:off x="2479250" y="4090000"/>
            <a:ext cx="4213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Estimation du coût de réalisation du projet à 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18" name="Google Shape;318;p33"/>
          <p:cNvSpPr txBox="1"/>
          <p:nvPr>
            <p:ph idx="2" type="title"/>
          </p:nvPr>
        </p:nvSpPr>
        <p:spPr>
          <a:xfrm>
            <a:off x="5824551" y="3850300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48 130$</a:t>
            </a:r>
            <a:endParaRPr sz="3000"/>
          </a:p>
        </p:txBody>
      </p: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7640185" y="4749850"/>
            <a:ext cx="1465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Bernard Meunier - 8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325" name="Google Shape;325;p34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26" name="Google Shape;326;p3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 FRANCIS GRANGER</a:t>
            </a:r>
            <a:endParaRPr sz="2000"/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71643" y="4671650"/>
            <a:ext cx="6339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